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9" r:id="rId2"/>
    <p:sldMasterId id="2147483794" r:id="rId3"/>
    <p:sldMasterId id="2147483807" r:id="rId4"/>
    <p:sldMasterId id="2147483819" r:id="rId5"/>
    <p:sldMasterId id="2147483844" r:id="rId6"/>
    <p:sldMasterId id="2147483871" r:id="rId7"/>
    <p:sldMasterId id="2147484052" r:id="rId8"/>
  </p:sldMasterIdLst>
  <p:notesMasterIdLst>
    <p:notesMasterId r:id="rId54"/>
  </p:notesMasterIdLst>
  <p:sldIdLst>
    <p:sldId id="548" r:id="rId9"/>
    <p:sldId id="545" r:id="rId10"/>
    <p:sldId id="543" r:id="rId11"/>
    <p:sldId id="542" r:id="rId12"/>
    <p:sldId id="320" r:id="rId13"/>
    <p:sldId id="538" r:id="rId14"/>
    <p:sldId id="479" r:id="rId15"/>
    <p:sldId id="537" r:id="rId16"/>
    <p:sldId id="478" r:id="rId17"/>
    <p:sldId id="480" r:id="rId18"/>
    <p:sldId id="481" r:id="rId19"/>
    <p:sldId id="482" r:id="rId20"/>
    <p:sldId id="483" r:id="rId21"/>
    <p:sldId id="484" r:id="rId22"/>
    <p:sldId id="500" r:id="rId23"/>
    <p:sldId id="541" r:id="rId24"/>
    <p:sldId id="502" r:id="rId25"/>
    <p:sldId id="503" r:id="rId26"/>
    <p:sldId id="504" r:id="rId27"/>
    <p:sldId id="358" r:id="rId28"/>
    <p:sldId id="510" r:id="rId29"/>
    <p:sldId id="522" r:id="rId30"/>
    <p:sldId id="513" r:id="rId31"/>
    <p:sldId id="511" r:id="rId32"/>
    <p:sldId id="512" r:id="rId33"/>
    <p:sldId id="514" r:id="rId34"/>
    <p:sldId id="515" r:id="rId35"/>
    <p:sldId id="516" r:id="rId36"/>
    <p:sldId id="517" r:id="rId37"/>
    <p:sldId id="523" r:id="rId38"/>
    <p:sldId id="524" r:id="rId39"/>
    <p:sldId id="363" r:id="rId40"/>
    <p:sldId id="525" r:id="rId41"/>
    <p:sldId id="470" r:id="rId42"/>
    <p:sldId id="526" r:id="rId43"/>
    <p:sldId id="530" r:id="rId44"/>
    <p:sldId id="531" r:id="rId45"/>
    <p:sldId id="532" r:id="rId46"/>
    <p:sldId id="533" r:id="rId47"/>
    <p:sldId id="527" r:id="rId48"/>
    <p:sldId id="366" r:id="rId49"/>
    <p:sldId id="534" r:id="rId50"/>
    <p:sldId id="536" r:id="rId51"/>
    <p:sldId id="408" r:id="rId52"/>
    <p:sldId id="32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1" autoAdjust="0"/>
    <p:restoredTop sz="92718" autoAdjust="0"/>
  </p:normalViewPr>
  <p:slideViewPr>
    <p:cSldViewPr snapToGrid="0">
      <p:cViewPr varScale="1">
        <p:scale>
          <a:sx n="97" d="100"/>
          <a:sy n="97" d="100"/>
        </p:scale>
        <p:origin x="-186" y="-96"/>
      </p:cViewPr>
      <p:guideLst>
        <p:guide orient="horz" pos="2876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FA5C6-F4B3-42B0-92D2-19EE53A7C58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D1AE7-DE1D-4D17-AE75-E5C10D6E0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85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E829-D6C6-4682-B504-3E2D09F5362A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73-20B4-41C4-BAA2-1C080F4CBE86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0A6-E546-4FA5-911E-B033BE94AD13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AA78-F13C-498D-A76F-F03553A2DE38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A61E-45CF-413E-A3B4-87A89A7371BC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1961D-145E-4BBD-8BD6-A0789A2B5E0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8DAA-696E-40DA-8BB6-7A2BC589C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7BF3C-EDC0-486B-B5D8-3BCE9D05385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FE80F-6144-454C-95BF-1267DCB34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C631A-DD51-4425-BD6A-D5FCE061831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3FD2-C9E8-4448-9209-C635576BE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F5D2-69AA-46F8-BC49-BEEC288B3F6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74B8-FB5D-41E4-AEA4-FA2ABA4DC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6B5-1404-454B-A43C-515BE69F94FC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76F8-735C-4512-91E5-D177DAE7D01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CDA50-C755-40C4-ABBB-28EC53825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8FB2-B841-44D9-94DB-F302BFD939E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3A8E-A0C7-4C29-8101-09A41E21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6E46-73E6-4F68-A78B-DC23C7EBF24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1711-4537-49A3-BFB5-8CE455435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DADA-E582-432A-A219-C67346F7DEA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EB49E-1574-43D5-AD81-3CF971BCA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8AFB-00C7-4006-AF66-67DC65AB346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B317-92E8-4DA9-8BAB-982039DC99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F6FA-7180-4FED-9720-326D9502A8A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746F-FA35-4171-9503-48DB0E0BB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1D72C-1747-4D67-B798-D6B79129E32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76A3-91BA-476D-978B-1B62BF35D8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28D8-3134-448C-80CB-BFE867EE9BE4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8D10-D73E-49A2-93AF-49EA56C8EFFA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089A-DDD3-4C5F-913A-EED2FE2E3354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171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"/>
            <a:ext cx="9144000" cy="6515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2F51-AF28-4021-953D-EC7DFA300C8D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597C-7AD0-4500-A49A-D7FD624F74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724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EDF3-6BAA-4FAB-AD1D-D7705DE2D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6681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320-BC4D-4968-8525-CF72D4BBDD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072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C0FE-71E6-46B8-A546-87089C02AC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500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4002-84FD-4587-938B-4C1A7A618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8577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236-017B-4146-A231-3965A86F7D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1748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E916-A3E7-4581-BB84-A152EAF90D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5857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C096-7065-442B-BD14-4BC9B52DE0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17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882-FC68-43CD-9FAC-5FBD9B864316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04AE-B119-473D-82D4-B05978615E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8563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1EB-F15D-4640-B292-4271559F52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6733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0830-616C-4FEC-8E23-F3B82C06FE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1171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9583" y="0"/>
            <a:ext cx="3485873" cy="583406"/>
          </a:xfrm>
          <a:prstGeom prst="rect">
            <a:avLst/>
          </a:prstGeom>
          <a:gradFill flip="none"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  <a:tileRect/>
          </a:gradFill>
        </p:spPr>
        <p:txBody>
          <a:bodyPr anchor="ctr" anchorCtr="0"/>
          <a:lstStyle>
            <a:lvl1pPr marL="0" indent="0">
              <a:buNone/>
              <a:defRPr sz="3200" b="1" baseline="0">
                <a:solidFill>
                  <a:srgbClr val="FFFF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8442" y="680936"/>
            <a:ext cx="8807283" cy="560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44A6-B56A-49D2-9710-FF60FF652D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78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A4C6DB-FC10-4B6F-8BC0-5B2F5504B6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5C4D97-DE8E-47B3-A692-F14DA565522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16438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BADB-BCCD-4921-AE12-A741FBDFEA7F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C6401D-09E7-4D84-AF06-A866B488636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ACA27-57B6-4417-9496-4304F70719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971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C912-E387-4642-95F2-C68284AE7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15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32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17</a:t>
            </a:r>
            <a:endParaRPr lang="en-US" sz="4000" u="sn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" y="990600"/>
            <a:ext cx="4587240" cy="2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 flipV="1">
            <a:off x="1026160" y="1869440"/>
            <a:ext cx="3627120" cy="721360"/>
          </a:xfrm>
          <a:prstGeom prst="roundRect">
            <a:avLst>
              <a:gd name="adj" fmla="val 106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fc02.deviantart.net/fs71/i/2014/004/b/3/three_laws_of_robotics_by_bast_imret-d6zi8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3891280"/>
            <a:ext cx="3661897" cy="2783840"/>
          </a:xfrm>
          <a:prstGeom prst="rect">
            <a:avLst/>
          </a:prstGeom>
          <a:noFill/>
        </p:spPr>
      </p:pic>
      <p:pic>
        <p:nvPicPr>
          <p:cNvPr id="2054" name="Picture 6" descr="http://blogs.solidworks.com/teacher/wp-content/uploads/sites/3/6a00d83451706569e20176170c962c9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097280"/>
            <a:ext cx="3416133" cy="2331720"/>
          </a:xfrm>
          <a:prstGeom prst="rect">
            <a:avLst/>
          </a:prstGeom>
          <a:noFill/>
        </p:spPr>
      </p:pic>
      <p:pic>
        <p:nvPicPr>
          <p:cNvPr id="2056" name="Picture 8" descr="http://www.chem1.com/acad/webtext/thermeq/TE-images/entropy_n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135" y="3954462"/>
            <a:ext cx="3908425" cy="226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54300" y="1395512"/>
            <a:ext cx="2682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400" dirty="0" smtClean="0">
                <a:solidFill>
                  <a:srgbClr val="000000"/>
                </a:solidFill>
              </a:rPr>
              <a:t> + 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surr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67119" y="1857177"/>
            <a:ext cx="393700" cy="438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51118" y="2282423"/>
            <a:ext cx="256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Can calculate from: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873144" y="2695351"/>
            <a:ext cx="5641975" cy="530225"/>
            <a:chOff x="847" y="1612"/>
            <a:chExt cx="3554" cy="334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847" y="1617"/>
              <a:ext cx="574" cy="329"/>
              <a:chOff x="278" y="2086"/>
              <a:chExt cx="574" cy="329"/>
            </a:xfrm>
          </p:grpSpPr>
          <p:sp>
            <p:nvSpPr>
              <p:cNvPr id="17" name="Text Box 3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38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 Box 3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FF0000"/>
                    </a:solidFill>
                  </a:rPr>
                  <a:t>rxn</a:t>
                </a:r>
              </a:p>
            </p:txBody>
          </p:sp>
        </p:grp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1667" y="1621"/>
              <a:ext cx="11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FF0000"/>
                  </a:solidFill>
                </a:rPr>
                <a:t>nS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0</a:t>
              </a:r>
              <a:r>
                <a:rPr lang="en-US" sz="2400" dirty="0" smtClean="0">
                  <a:solidFill>
                    <a:srgbClr val="FF0000"/>
                  </a:solidFill>
                </a:rPr>
                <a:t>(products)</a:t>
              </a:r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1345" y="1635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Text Box 38"/>
            <p:cNvSpPr txBox="1">
              <a:spLocks noChangeArrowheads="1"/>
            </p:cNvSpPr>
            <p:nvPr/>
          </p:nvSpPr>
          <p:spPr bwMode="auto">
            <a:xfrm>
              <a:off x="1609" y="1627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</a:endParaRPr>
            </a:p>
          </p:txBody>
        </p:sp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1537" y="1620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3128" y="1615"/>
              <a:ext cx="12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FF0000"/>
                  </a:solidFill>
                </a:rPr>
                <a:t>mS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0</a:t>
              </a:r>
              <a:r>
                <a:rPr lang="en-US" sz="2400" dirty="0" smtClean="0">
                  <a:solidFill>
                    <a:srgbClr val="FF0000"/>
                  </a:solidFill>
                </a:rPr>
                <a:t>(reactants)</a:t>
              </a:r>
            </a:p>
          </p:txBody>
        </p:sp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3160" y="16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</a:endParaRPr>
            </a:p>
          </p:txBody>
        </p:sp>
        <p:sp>
          <p:nvSpPr>
            <p:cNvPr id="15" name="Text Box 44"/>
            <p:cNvSpPr txBox="1">
              <a:spLocks noChangeArrowheads="1"/>
            </p:cNvSpPr>
            <p:nvPr/>
          </p:nvSpPr>
          <p:spPr bwMode="auto">
            <a:xfrm>
              <a:off x="2962" y="1614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2818" y="161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-</a:t>
              </a:r>
            </a:p>
          </p:txBody>
        </p:sp>
      </p:grpSp>
      <p:cxnSp>
        <p:nvCxnSpPr>
          <p:cNvPr id="19" name="Straight Arrow Connector 18"/>
          <p:cNvCxnSpPr>
            <a:stCxn id="20" idx="1"/>
          </p:cNvCxnSpPr>
          <p:nvPr/>
        </p:nvCxnSpPr>
        <p:spPr>
          <a:xfrm flipH="1">
            <a:off x="5230761" y="1274776"/>
            <a:ext cx="547830" cy="3515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78591" y="920833"/>
            <a:ext cx="256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we know </a:t>
            </a:r>
            <a:r>
              <a:rPr lang="en-US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surr</a:t>
            </a:r>
            <a:r>
              <a:rPr lang="en-US" sz="2000" dirty="0" smtClean="0">
                <a:solidFill>
                  <a:srgbClr val="FF0000"/>
                </a:solidFill>
              </a:rPr>
              <a:t> we can calculate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</a:rPr>
              <a:t>univ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</a:rPr>
              <a:t>Predicting Spontaneity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504676" y="3102344"/>
            <a:ext cx="2545542" cy="3514725"/>
            <a:chOff x="5504676" y="3102344"/>
            <a:chExt cx="2545542" cy="3514725"/>
          </a:xfrm>
        </p:grpSpPr>
        <p:grpSp>
          <p:nvGrpSpPr>
            <p:cNvPr id="22" name="Group 21"/>
            <p:cNvGrpSpPr/>
            <p:nvPr/>
          </p:nvGrpSpPr>
          <p:grpSpPr>
            <a:xfrm>
              <a:off x="5504676" y="3102344"/>
              <a:ext cx="2545542" cy="3514725"/>
              <a:chOff x="1564762" y="1981200"/>
              <a:chExt cx="2545542" cy="3514725"/>
            </a:xfrm>
          </p:grpSpPr>
          <p:pic>
            <p:nvPicPr>
              <p:cNvPr id="23" name="Picture 2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21154" y="1981200"/>
                <a:ext cx="2089150" cy="3514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 rot="18019393">
                <a:off x="3135449" y="4567545"/>
                <a:ext cx="8835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7030A0"/>
                    </a:solidFill>
                  </a:rPr>
                  <a:t>S</a:t>
                </a:r>
                <a:r>
                  <a:rPr lang="en-US" sz="2400" baseline="30000" dirty="0" smtClean="0">
                    <a:solidFill>
                      <a:srgbClr val="7030A0"/>
                    </a:solidFill>
                  </a:rPr>
                  <a:t>0</a:t>
                </a:r>
                <a:r>
                  <a:rPr lang="en-US" sz="2400" baseline="-25000" dirty="0" smtClean="0">
                    <a:solidFill>
                      <a:srgbClr val="7030A0"/>
                    </a:solidFill>
                  </a:rPr>
                  <a:t>rxn</a:t>
                </a:r>
                <a:endParaRPr lang="en-US" sz="24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5" name="Text Box 6"/>
              <p:cNvSpPr txBox="1">
                <a:spLocks noChangeArrowheads="1"/>
              </p:cNvSpPr>
              <p:nvPr/>
            </p:nvSpPr>
            <p:spPr bwMode="auto">
              <a:xfrm rot="18019393">
                <a:off x="888936" y="3198167"/>
                <a:ext cx="181331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7030A0"/>
                    </a:solidFill>
                    <a:latin typeface="Arial" charset="0"/>
                  </a:rPr>
                  <a:t>surrounding</a:t>
                </a:r>
              </a:p>
            </p:txBody>
          </p:sp>
        </p:grp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 rot="18019393">
              <a:off x="6538956" y="5510341"/>
              <a:ext cx="11592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7030A0"/>
                  </a:solidFill>
                  <a:latin typeface="Arial" charset="0"/>
                </a:rPr>
                <a:t>system</a:t>
              </a: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 rot="18019393">
              <a:off x="5661532" y="4504842"/>
              <a:ext cx="8435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rgbClr val="7030A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400" i="1" dirty="0" err="1" smtClean="0">
                  <a:solidFill>
                    <a:srgbClr val="7030A0"/>
                  </a:solidFill>
                </a:rPr>
                <a:t>S</a:t>
              </a:r>
              <a:r>
                <a:rPr lang="en-US" sz="2400" baseline="-25000" dirty="0" err="1" smtClean="0">
                  <a:solidFill>
                    <a:srgbClr val="7030A0"/>
                  </a:solidFill>
                </a:rPr>
                <a:t>surr</a:t>
              </a:r>
              <a:endParaRPr lang="en-US" sz="2400" baseline="-25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2798" y="4102841"/>
            <a:ext cx="4265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Surrounding = everything in the universe except the system.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2798" y="5258887"/>
            <a:ext cx="4306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Very, very </a:t>
            </a:r>
            <a:r>
              <a:rPr lang="en-US" sz="2400" dirty="0">
                <a:solidFill>
                  <a:prstClr val="black"/>
                </a:solidFill>
              </a:rPr>
              <a:t>difficult to measure</a:t>
            </a:r>
            <a:r>
              <a:rPr lang="en-US" sz="2400" dirty="0" smtClean="0">
                <a:solidFill>
                  <a:prstClr val="black"/>
                </a:solidFill>
              </a:rPr>
              <a:t>!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If not impossible.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99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02757" y="4145675"/>
            <a:ext cx="3026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Exothermic Reaction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19952" y="4144317"/>
            <a:ext cx="3111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Endothermic Process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500"/>
            <a:ext cx="442912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409740"/>
            <a:ext cx="466248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</a:rPr>
              <a:t>Heat and Entropy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8945" y="5831507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</a:rPr>
              <a:t>surr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829" y="4721609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sys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2303" y="5269252"/>
            <a:ext cx="3845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Surroundings + heat = ↑ 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4215" y="4721609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0 &lt;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sys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9485" y="5831506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</a:rPr>
              <a:t>surr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&lt;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5369" y="4721608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sys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982843" y="5269251"/>
            <a:ext cx="3845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Surroundings - heat = ↓ 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4755" y="4721608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0 &gt;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sys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4753" y="5968715"/>
            <a:ext cx="2497800" cy="707886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7030A0"/>
                </a:solidFill>
                <a:latin typeface="Arial" charset="0"/>
              </a:rPr>
              <a:t>S</a:t>
            </a:r>
            <a:r>
              <a:rPr lang="en-US" sz="2800" baseline="-25000" dirty="0" err="1">
                <a:solidFill>
                  <a:srgbClr val="7030A0"/>
                </a:solidFill>
                <a:latin typeface="Arial" charset="0"/>
              </a:rPr>
              <a:t>surr</a:t>
            </a:r>
            <a:r>
              <a:rPr lang="en-US" sz="2800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 smtClean="0">
                <a:solidFill>
                  <a:srgbClr val="7030A0"/>
                </a:solidFill>
                <a:latin typeface="Arial" charset="0"/>
              </a:rPr>
              <a:t> -</a:t>
            </a:r>
            <a:r>
              <a:rPr lang="en-US" sz="2800" dirty="0" err="1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7030A0"/>
                </a:solidFill>
                <a:latin typeface="Arial" charset="0"/>
              </a:rPr>
              <a:t>H</a:t>
            </a:r>
            <a:r>
              <a:rPr lang="en-US" sz="2800" baseline="-25000" dirty="0" err="1" smtClean="0">
                <a:solidFill>
                  <a:srgbClr val="7030A0"/>
                </a:solidFill>
                <a:latin typeface="Arial" charset="0"/>
              </a:rPr>
              <a:t>sys</a:t>
            </a:r>
            <a:endParaRPr lang="en-US" sz="28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69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</a:rPr>
              <a:t>Heat and Entropy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77" y="1038393"/>
            <a:ext cx="90967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dirty="0"/>
              <a:t>Heat released by the </a:t>
            </a:r>
            <a:r>
              <a:rPr lang="en-US" altLang="en-US" sz="2400" i="1" dirty="0">
                <a:solidFill>
                  <a:srgbClr val="FF0000"/>
                </a:solidFill>
              </a:rPr>
              <a:t>system</a:t>
            </a:r>
            <a:r>
              <a:rPr lang="en-US" altLang="en-US" sz="2400" dirty="0"/>
              <a:t> increases the disorder of the </a:t>
            </a:r>
            <a:r>
              <a:rPr lang="en-US" altLang="en-US" sz="2400" i="1" dirty="0">
                <a:solidFill>
                  <a:srgbClr val="FF0000"/>
                </a:solidFill>
              </a:rPr>
              <a:t>surroundings</a:t>
            </a:r>
            <a:r>
              <a:rPr lang="en-US" altLang="en-US" sz="2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80" y="1630645"/>
            <a:ext cx="2412840" cy="52322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7030A0"/>
                </a:solidFill>
                <a:latin typeface="Arial" charset="0"/>
              </a:rPr>
              <a:t>S</a:t>
            </a:r>
            <a:r>
              <a:rPr lang="en-US" sz="2800" baseline="-25000" dirty="0" err="1">
                <a:solidFill>
                  <a:srgbClr val="7030A0"/>
                </a:solidFill>
                <a:latin typeface="Arial" charset="0"/>
              </a:rPr>
              <a:t>surr</a:t>
            </a:r>
            <a:r>
              <a:rPr lang="en-US" sz="2800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 smtClean="0">
                <a:solidFill>
                  <a:srgbClr val="7030A0"/>
                </a:solidFill>
                <a:latin typeface="Arial" charset="0"/>
              </a:rPr>
              <a:t> -</a:t>
            </a:r>
            <a:r>
              <a:rPr lang="en-US" sz="2800" dirty="0" err="1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7030A0"/>
                </a:solidFill>
                <a:latin typeface="Arial" charset="0"/>
              </a:rPr>
              <a:t>H</a:t>
            </a:r>
            <a:r>
              <a:rPr lang="en-US" sz="2800" baseline="-25000" dirty="0" err="1" smtClean="0">
                <a:solidFill>
                  <a:srgbClr val="7030A0"/>
                </a:solidFill>
                <a:latin typeface="Arial" charset="0"/>
              </a:rPr>
              <a:t>sys</a:t>
            </a:r>
            <a:endParaRPr lang="en-US" sz="28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232343" y="2338775"/>
            <a:ext cx="8671812" cy="28028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/>
              <a:t>The effect </a:t>
            </a:r>
            <a:r>
              <a:rPr lang="en-US" altLang="en-US" sz="2400" dirty="0"/>
              <a:t>of -</a:t>
            </a:r>
            <a:r>
              <a:rPr lang="en-US" altLang="en-US" sz="2400" dirty="0" err="1">
                <a:latin typeface="Symbol" panose="05050102010706020507" pitchFamily="18" charset="2"/>
              </a:rPr>
              <a:t>D</a:t>
            </a:r>
            <a:r>
              <a:rPr lang="en-US" altLang="en-US" sz="2400" dirty="0" err="1"/>
              <a:t>H</a:t>
            </a:r>
            <a:r>
              <a:rPr lang="en-US" altLang="en-US" sz="2400" baseline="-25000" dirty="0" err="1"/>
              <a:t>sys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on the surroundings depends on temperature: </a:t>
            </a:r>
          </a:p>
          <a:p>
            <a:pPr marL="688975" lvl="1" indent="-231775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/>
              <a:t>At high temperature, where there is already considerable disorder, the effect is muted  </a:t>
            </a:r>
            <a:endParaRPr lang="en-US" altLang="en-US" sz="2400" dirty="0" smtClean="0"/>
          </a:p>
          <a:p>
            <a:pPr marL="688975" lvl="1" indent="-231775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 smtClean="0"/>
              <a:t>At low temperature the effect is much more significant</a:t>
            </a:r>
          </a:p>
          <a:p>
            <a:pPr marL="688975" lvl="1" indent="-231775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difference between tossing a rock into a calm pool (low T) and a storm-tossed ocean (high T)</a:t>
            </a:r>
          </a:p>
          <a:p>
            <a:pPr marL="688975" lvl="1" indent="-231775">
              <a:lnSpc>
                <a:spcPct val="90000"/>
              </a:lnSpc>
            </a:pPr>
            <a:endParaRPr lang="en-US" alt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959636" y="5172258"/>
            <a:ext cx="2460431" cy="1140846"/>
            <a:chOff x="2959636" y="5172258"/>
            <a:chExt cx="2460431" cy="1140846"/>
          </a:xfrm>
        </p:grpSpPr>
        <p:sp>
          <p:nvSpPr>
            <p:cNvPr id="10" name="Rectangle 9"/>
            <p:cNvSpPr/>
            <p:nvPr/>
          </p:nvSpPr>
          <p:spPr>
            <a:xfrm>
              <a:off x="2959636" y="5448858"/>
              <a:ext cx="1465466" cy="52322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2800" i="1" dirty="0" err="1" smtClean="0">
                  <a:solidFill>
                    <a:srgbClr val="7030A0"/>
                  </a:solidFill>
                  <a:latin typeface="Arial" charset="0"/>
                </a:rPr>
                <a:t>S</a:t>
              </a:r>
              <a:r>
                <a:rPr lang="en-US" sz="2800" baseline="-25000" dirty="0" err="1" smtClean="0">
                  <a:solidFill>
                    <a:srgbClr val="7030A0"/>
                  </a:solidFill>
                  <a:latin typeface="Arial" charset="0"/>
                </a:rPr>
                <a:t>surr</a:t>
              </a:r>
              <a:r>
                <a:rPr lang="en-US" sz="2800" dirty="0" smtClean="0">
                  <a:solidFill>
                    <a:srgbClr val="7030A0"/>
                  </a:solidFill>
                  <a:latin typeface="Arial" charset="0"/>
                </a:rPr>
                <a:t> = </a:t>
              </a:r>
              <a:endParaRPr lang="en-US" sz="2800" dirty="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75202" y="5172258"/>
              <a:ext cx="11448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7030A0"/>
                  </a:solidFill>
                  <a:latin typeface="Arial" charset="0"/>
                </a:rPr>
                <a:t>-</a:t>
              </a:r>
              <a:r>
                <a:rPr lang="en-US" sz="2800" dirty="0" err="1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2800" i="1" dirty="0" err="1">
                  <a:solidFill>
                    <a:srgbClr val="7030A0"/>
                  </a:solidFill>
                  <a:latin typeface="Arial" charset="0"/>
                </a:rPr>
                <a:t>H</a:t>
              </a:r>
              <a:r>
                <a:rPr lang="en-US" sz="2800" baseline="-25000" dirty="0" err="1">
                  <a:solidFill>
                    <a:srgbClr val="7030A0"/>
                  </a:solidFill>
                  <a:latin typeface="Arial" charset="0"/>
                </a:rPr>
                <a:t>sys</a:t>
              </a:r>
              <a:endParaRPr lang="en-US" sz="2800" dirty="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35877" y="5789884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  <a:latin typeface="Arial" charset="0"/>
                </a:rPr>
                <a:t>T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4350152" y="5729924"/>
              <a:ext cx="106991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1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79319" y="1143314"/>
            <a:ext cx="3100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800" dirty="0" smtClean="0">
                <a:solidFill>
                  <a:srgbClr val="000000"/>
                </a:solidFill>
              </a:rPr>
              <a:t> =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800" dirty="0" smtClean="0">
                <a:solidFill>
                  <a:srgbClr val="000000"/>
                </a:solidFill>
              </a:rPr>
              <a:t> +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surr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</a:rPr>
              <a:t>Predicting Spontaneity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845749" y="1660406"/>
            <a:ext cx="1968466" cy="957776"/>
            <a:chOff x="6845749" y="1660406"/>
            <a:chExt cx="1968466" cy="957776"/>
          </a:xfrm>
        </p:grpSpPr>
        <p:sp>
          <p:nvSpPr>
            <p:cNvPr id="6" name="Rectangle 5"/>
            <p:cNvSpPr/>
            <p:nvPr/>
          </p:nvSpPr>
          <p:spPr>
            <a:xfrm>
              <a:off x="6845749" y="1922016"/>
              <a:ext cx="1098378" cy="40011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 smtClean="0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2000" i="1" dirty="0" err="1" smtClean="0">
                  <a:solidFill>
                    <a:srgbClr val="7030A0"/>
                  </a:solidFill>
                  <a:latin typeface="Arial" charset="0"/>
                </a:rPr>
                <a:t>S</a:t>
              </a:r>
              <a:r>
                <a:rPr lang="en-US" sz="2000" baseline="-25000" dirty="0" err="1" smtClean="0">
                  <a:solidFill>
                    <a:srgbClr val="7030A0"/>
                  </a:solidFill>
                  <a:latin typeface="Arial" charset="0"/>
                </a:rPr>
                <a:t>surr</a:t>
              </a:r>
              <a:r>
                <a:rPr lang="en-US" sz="2000" dirty="0" smtClean="0">
                  <a:solidFill>
                    <a:srgbClr val="7030A0"/>
                  </a:solidFill>
                  <a:latin typeface="Arial" charset="0"/>
                </a:rPr>
                <a:t> = </a:t>
              </a:r>
              <a:endParaRPr lang="en-US" sz="2000" dirty="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831621" y="1660406"/>
              <a:ext cx="8675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7030A0"/>
                  </a:solidFill>
                  <a:latin typeface="Arial" charset="0"/>
                </a:rPr>
                <a:t>-</a:t>
              </a:r>
              <a:r>
                <a:rPr lang="en-US" sz="2000" dirty="0" err="1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rgbClr val="7030A0"/>
                  </a:solidFill>
                  <a:latin typeface="Arial" charset="0"/>
                </a:rPr>
                <a:t>H</a:t>
              </a:r>
              <a:r>
                <a:rPr lang="en-US" sz="2000" baseline="-25000" dirty="0" err="1">
                  <a:solidFill>
                    <a:srgbClr val="7030A0"/>
                  </a:solidFill>
                  <a:latin typeface="Arial" charset="0"/>
                </a:rPr>
                <a:t>sys</a:t>
              </a:r>
              <a:endParaRPr lang="en-US" sz="2000" dirty="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83616" y="2218072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Arial" charset="0"/>
                </a:rPr>
                <a:t>T</a:t>
              </a:r>
              <a:endParaRPr lang="en-US" sz="14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7872842" y="2127663"/>
              <a:ext cx="826324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845749" y="1660406"/>
              <a:ext cx="1968466" cy="957776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81811" y="1956462"/>
            <a:ext cx="3346892" cy="1081568"/>
            <a:chOff x="2486941" y="1956462"/>
            <a:chExt cx="3346892" cy="1081568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486941" y="2155580"/>
              <a:ext cx="23341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800" i="1" dirty="0" err="1" smtClean="0">
                  <a:solidFill>
                    <a:srgbClr val="000000"/>
                  </a:solidFill>
                </a:rPr>
                <a:t>S</a:t>
              </a:r>
              <a:r>
                <a:rPr lang="en-US" sz="2800" baseline="-25000" dirty="0" err="1" smtClean="0">
                  <a:solidFill>
                    <a:srgbClr val="000000"/>
                  </a:solidFill>
                </a:rPr>
                <a:t>univ</a:t>
              </a:r>
              <a:r>
                <a:rPr lang="en-US" sz="2800" dirty="0" smtClean="0">
                  <a:solidFill>
                    <a:srgbClr val="000000"/>
                  </a:solidFill>
                </a:rPr>
                <a:t> = </a:t>
              </a:r>
              <a:r>
                <a:rPr lang="en-US" sz="2800" dirty="0" err="1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800" i="1" dirty="0" err="1" smtClean="0">
                  <a:solidFill>
                    <a:srgbClr val="000000"/>
                  </a:solidFill>
                </a:rPr>
                <a:t>S</a:t>
              </a:r>
              <a:r>
                <a:rPr lang="en-US" sz="2800" baseline="-25000" dirty="0" err="1" smtClean="0">
                  <a:solidFill>
                    <a:srgbClr val="000000"/>
                  </a:solidFill>
                </a:rPr>
                <a:t>sys</a:t>
              </a:r>
              <a:r>
                <a:rPr lang="en-US" sz="2800" dirty="0" smtClean="0">
                  <a:solidFill>
                    <a:srgbClr val="000000"/>
                  </a:solidFill>
                </a:rPr>
                <a:t> +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6116" y="1956462"/>
              <a:ext cx="10277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000000"/>
                  </a:solidFill>
                </a:rPr>
                <a:t>-</a:t>
              </a:r>
              <a:r>
                <a:rPr lang="en-US" sz="2800" dirty="0" err="1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</a:rPr>
                <a:t>H</a:t>
              </a:r>
              <a:r>
                <a:rPr lang="en-US" sz="2800" baseline="-25000" dirty="0" err="1" smtClean="0">
                  <a:solidFill>
                    <a:srgbClr val="000000"/>
                  </a:solidFill>
                </a:rPr>
                <a:t>sys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861842" y="2514810"/>
              <a:ext cx="9719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140277" y="2514810"/>
              <a:ext cx="359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T</a:t>
              </a:r>
              <a:endParaRPr lang="en-US" dirty="0"/>
            </a:p>
          </p:txBody>
        </p: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382019" y="3184475"/>
            <a:ext cx="3829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-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800" dirty="0" smtClean="0">
                <a:solidFill>
                  <a:srgbClr val="000000"/>
                </a:solidFill>
              </a:rPr>
              <a:t> = -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800" dirty="0" smtClean="0">
                <a:solidFill>
                  <a:srgbClr val="000000"/>
                </a:solidFill>
              </a:rPr>
              <a:t> + 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903" y="2202206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Substitution: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" y="321605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Multiply by -T:</a:t>
            </a:r>
            <a:endParaRPr lang="en-US" sz="2400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9429" y="4191305"/>
            <a:ext cx="3566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univ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800" baseline="-25000" dirty="0" smtClean="0">
                <a:solidFill>
                  <a:srgbClr val="000000"/>
                </a:solidFill>
              </a:rPr>
              <a:t>  </a:t>
            </a:r>
            <a:r>
              <a:rPr lang="en-US" sz="2800" dirty="0" smtClean="0">
                <a:solidFill>
                  <a:srgbClr val="000000"/>
                </a:solidFill>
              </a:rPr>
              <a:t>- 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233" y="422288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Rearrange:</a:t>
            </a:r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62334" y="4714525"/>
            <a:ext cx="764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89254" y="4714525"/>
            <a:ext cx="764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39957" y="581167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Both in terms of the system.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413421" y="4206295"/>
            <a:ext cx="1420482" cy="55459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7233" y="5219700"/>
            <a:ext cx="829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equation relates </a:t>
            </a:r>
            <a:r>
              <a:rPr lang="en-US" sz="2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0000FF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univ</a:t>
            </a:r>
            <a:r>
              <a:rPr lang="en-US" sz="2800" dirty="0" smtClean="0"/>
              <a:t> to </a:t>
            </a:r>
            <a:r>
              <a:rPr lang="en-US" sz="2800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sys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sys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15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1"/>
      <p:bldP spid="23" grpId="1"/>
      <p:bldP spid="29" grpId="0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</a:rPr>
              <a:t>Gibbs Free Energy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17629" y="1206805"/>
            <a:ext cx="3566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univ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800" baseline="-25000" dirty="0" smtClean="0">
                <a:solidFill>
                  <a:srgbClr val="000000"/>
                </a:solidFill>
              </a:rPr>
              <a:t>  </a:t>
            </a:r>
            <a:r>
              <a:rPr lang="en-US" sz="2800" dirty="0" smtClean="0">
                <a:solidFill>
                  <a:srgbClr val="000000"/>
                </a:solidFill>
              </a:rPr>
              <a:t>- 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7586" name="Picture 2" descr="Portrait of Josiah Willard Gib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176" y="1943100"/>
            <a:ext cx="2036056" cy="27638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62956" y="4758035"/>
            <a:ext cx="4281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Josiah Willard Gibbs (1839-1903)</a:t>
            </a:r>
            <a:endParaRPr lang="en-US" sz="2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52629" y="2045005"/>
            <a:ext cx="2933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FF"/>
                </a:solidFill>
              </a:rPr>
              <a:t>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800" baseline="-25000" dirty="0" smtClean="0">
                <a:solidFill>
                  <a:srgbClr val="000000"/>
                </a:solidFill>
              </a:rPr>
              <a:t>  </a:t>
            </a:r>
            <a:r>
              <a:rPr lang="en-US" sz="2800" dirty="0" smtClean="0">
                <a:solidFill>
                  <a:srgbClr val="000000"/>
                </a:solidFill>
              </a:rPr>
              <a:t>- 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6256" y="5278735"/>
            <a:ext cx="4618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First American Ph.D. in Engineering (Yale, 1863)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92700" y="5734735"/>
            <a:ext cx="353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Praised by Albert Einstein as "the greatest mind in American history"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92600" y="6420535"/>
            <a:ext cx="497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Died at 64 from an acute intestinal obstruction.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4540" y="3560673"/>
            <a:ext cx="44728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Gibbs free energy (</a:t>
            </a: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)-</a:t>
            </a:r>
          </a:p>
          <a:p>
            <a:pPr marL="4572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AKA Free energy.</a:t>
            </a:r>
          </a:p>
          <a:p>
            <a:pPr marL="4572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Relates S, H and T of a system.</a:t>
            </a:r>
          </a:p>
          <a:p>
            <a:pPr marL="4572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Can be used to predict spontaneity.</a:t>
            </a:r>
          </a:p>
          <a:p>
            <a:pPr marL="4572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G is a state function.</a:t>
            </a:r>
          </a:p>
          <a:p>
            <a:pPr>
              <a:spcAft>
                <a:spcPts val="1200"/>
              </a:spcAft>
            </a:pP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92500" y="2514600"/>
            <a:ext cx="381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0400" y="2908300"/>
            <a:ext cx="7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85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</a:rPr>
              <a:t>Gibbs Free Energy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98800" y="2095805"/>
            <a:ext cx="293356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FF"/>
                </a:solidFill>
              </a:rPr>
              <a:t>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800" baseline="-25000" dirty="0" smtClean="0">
                <a:solidFill>
                  <a:srgbClr val="000000"/>
                </a:solidFill>
              </a:rPr>
              <a:t>  </a:t>
            </a:r>
            <a:r>
              <a:rPr lang="en-US" sz="2800" dirty="0" smtClean="0">
                <a:solidFill>
                  <a:srgbClr val="000000"/>
                </a:solidFill>
              </a:rPr>
              <a:t>- 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540" y="2689464"/>
            <a:ext cx="837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Gibbs free energy (</a:t>
            </a: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)- </a:t>
            </a:r>
            <a:r>
              <a:rPr lang="en-US" sz="2400" dirty="0" smtClean="0">
                <a:solidFill>
                  <a:srgbClr val="000000"/>
                </a:solidFill>
              </a:rPr>
              <a:t>Can be used to predict spontaneity.</a:t>
            </a:r>
            <a:endParaRPr lang="en-US" sz="16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7800" y="889000"/>
            <a:ext cx="878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For a constant temperature and constant pressure process: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80988" y="3424238"/>
            <a:ext cx="862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&lt; 0     The reaction is spontaneous in the forward direction.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79400" y="4589463"/>
            <a:ext cx="855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&gt; 0     The reaction is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nonspontaneous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as written. 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               reaction is spontaneous in the reverse direction.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79400" y="5905500"/>
            <a:ext cx="552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= 0     The reaction is at equilibrium.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24168" y="3942834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-D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= -T(+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36868" y="5352534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+D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= -T(-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68" y="3955534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&gt; 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781300" y="1371905"/>
            <a:ext cx="3566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univ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800" baseline="-25000" dirty="0" smtClean="0">
                <a:solidFill>
                  <a:srgbClr val="000000"/>
                </a:solidFill>
              </a:rPr>
              <a:t>  </a:t>
            </a:r>
            <a:r>
              <a:rPr lang="en-US" sz="2800" dirty="0" smtClean="0">
                <a:solidFill>
                  <a:srgbClr val="000000"/>
                </a:solidFill>
              </a:rPr>
              <a:t>- 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8768" y="5441434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&lt; 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4668" y="6345535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= -T(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) = 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8768" y="6381234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= 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85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</a:rPr>
              <a:t>Gibbs Free Energy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92475" y="1048670"/>
            <a:ext cx="2967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3600" i="1" dirty="0" smtClean="0">
                <a:solidFill>
                  <a:prstClr val="black"/>
                </a:solidFill>
              </a:rPr>
              <a:t>G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= </a:t>
            </a:r>
            <a:r>
              <a:rPr lang="en-US" sz="36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3600" dirty="0" smtClean="0">
                <a:solidFill>
                  <a:prstClr val="black"/>
                </a:solidFill>
              </a:rPr>
              <a:t>H</a:t>
            </a:r>
            <a:r>
              <a:rPr lang="en-US" sz="3600" baseline="-25000" dirty="0" smtClean="0">
                <a:solidFill>
                  <a:prstClr val="black"/>
                </a:solidFill>
              </a:rPr>
              <a:t>  </a:t>
            </a:r>
            <a:r>
              <a:rPr lang="en-US" sz="3600" dirty="0" smtClean="0">
                <a:solidFill>
                  <a:prstClr val="black"/>
                </a:solidFill>
              </a:rPr>
              <a:t>-  T</a:t>
            </a:r>
            <a:r>
              <a:rPr lang="en-US" sz="36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3600" i="1" dirty="0" smtClean="0">
                <a:solidFill>
                  <a:prstClr val="black"/>
                </a:solidFill>
              </a:rPr>
              <a:t>S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136" y="1741482"/>
            <a:ext cx="833283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If you know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G for reactants and products then you can calculate if a reaction is spontaneous. 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If you know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G for two reaction then you can calculate if the sum is spontaneous. 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If you know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S,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H and T then you can calculate spontaneity. 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Can predict the temperature when a reaction becomes spontaneous.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If you have </a:t>
            </a: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prstClr val="black"/>
                </a:solidFill>
              </a:rPr>
              <a:t>H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vap</a:t>
            </a:r>
            <a:r>
              <a:rPr lang="en-US" sz="2400" dirty="0" smtClean="0">
                <a:solidFill>
                  <a:prstClr val="black"/>
                </a:solidFill>
              </a:rPr>
              <a:t> or </a:t>
            </a: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prstClr val="black"/>
                </a:solidFill>
              </a:rPr>
              <a:t>H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fus</a:t>
            </a:r>
            <a:r>
              <a:rPr lang="en-US" sz="2400" dirty="0" smtClean="0">
                <a:solidFill>
                  <a:prstClr val="black"/>
                </a:solidFill>
              </a:rPr>
              <a:t> and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S you can predict boiling and freezing points.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If you have </a:t>
            </a: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prstClr val="black"/>
                </a:solidFill>
              </a:rPr>
              <a:t>H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vap</a:t>
            </a:r>
            <a:r>
              <a:rPr lang="en-US" sz="2400" dirty="0" smtClean="0">
                <a:solidFill>
                  <a:prstClr val="black"/>
                </a:solidFill>
              </a:rPr>
              <a:t> or </a:t>
            </a: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prstClr val="black"/>
                </a:solidFill>
              </a:rPr>
              <a:t>H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fus</a:t>
            </a:r>
            <a:r>
              <a:rPr lang="en-US" sz="2400" dirty="0" smtClean="0">
                <a:solidFill>
                  <a:prstClr val="black"/>
                </a:solidFill>
              </a:rPr>
              <a:t> and T you can predict the entropy change during a phase change.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Can predict equilibrium shifts.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70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Standard Free Energy Changes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04800" y="1003300"/>
            <a:ext cx="8534400" cy="1200151"/>
            <a:chOff x="192" y="144"/>
            <a:chExt cx="5376" cy="75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92" y="144"/>
              <a:ext cx="537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The </a:t>
              </a:r>
              <a:r>
                <a:rPr lang="en-US" sz="2400" b="1" i="1" dirty="0" smtClean="0">
                  <a:solidFill>
                    <a:srgbClr val="0000FF"/>
                  </a:solidFill>
                  <a:latin typeface="Calibri" pitchFamily="34" charset="0"/>
                </a:rPr>
                <a:t>standard</a:t>
              </a:r>
              <a:r>
                <a:rPr lang="en-US" sz="2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  <a:latin typeface="Calibri" pitchFamily="34" charset="0"/>
                </a:rPr>
                <a:t>free-energy of reaction (</a:t>
              </a:r>
              <a:r>
                <a:rPr lang="en-US" sz="2400" b="1" i="1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2400" b="1" i="1" dirty="0" smtClean="0">
                  <a:solidFill>
                    <a:srgbClr val="FF0000"/>
                  </a:solidFill>
                  <a:latin typeface="Calibri" pitchFamily="34" charset="0"/>
                </a:rPr>
                <a:t>G</a:t>
              </a:r>
              <a:r>
                <a:rPr lang="en-US" sz="2400" b="1" i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r>
                <a:rPr lang="en-US" sz="2400" b="1" i="1" dirty="0" smtClean="0">
                  <a:solidFill>
                    <a:srgbClr val="FF0000"/>
                  </a:solidFill>
                  <a:latin typeface="Calibri" pitchFamily="34" charset="0"/>
                </a:rPr>
                <a:t>   )</a:t>
              </a:r>
              <a:r>
                <a:rPr lang="en-US" sz="2400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is the free-energy change for a reaction when it occurs under standard-state conditions.</a:t>
              </a:r>
            </a:p>
          </p:txBody>
        </p:sp>
        <p:sp>
          <p:nvSpPr>
            <p:cNvPr id="7" name="Text Box 50"/>
            <p:cNvSpPr txBox="1">
              <a:spLocks noChangeArrowheads="1"/>
            </p:cNvSpPr>
            <p:nvPr/>
          </p:nvSpPr>
          <p:spPr bwMode="auto">
            <a:xfrm>
              <a:off x="3448" y="233"/>
              <a:ext cx="3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</a:rPr>
                <a:t>rxn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57513" y="2209800"/>
            <a:ext cx="3227387" cy="457200"/>
            <a:chOff x="1990" y="1177"/>
            <a:chExt cx="2033" cy="28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        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sz="2400" i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330325" y="2863850"/>
            <a:ext cx="6470650" cy="544512"/>
            <a:chOff x="158" y="1536"/>
            <a:chExt cx="4076" cy="343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58" y="1541"/>
              <a:ext cx="574" cy="329"/>
              <a:chOff x="278" y="2086"/>
              <a:chExt cx="574" cy="329"/>
            </a:xfrm>
          </p:grpSpPr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 smtClean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endParaRPr lang="en-US" sz="2400" dirty="0" smtClean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25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FF0000"/>
                    </a:solidFill>
                    <a:latin typeface="Arial" charset="0"/>
                  </a:rPr>
                  <a:t>rxn</a:t>
                </a:r>
                <a:endParaRPr lang="en-US" dirty="0" smtClean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978" y="1542"/>
              <a:ext cx="1478" cy="337"/>
              <a:chOff x="747" y="3670"/>
              <a:chExt cx="1478" cy="337"/>
            </a:xfrm>
          </p:grpSpPr>
          <p:sp>
            <p:nvSpPr>
              <p:cNvPr id="22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 smtClean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23" name="Text Box 3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8000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650" y="1536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2400" dirty="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30000" dirty="0" smtClean="0">
                  <a:solidFill>
                    <a:srgbClr val="0000FF"/>
                  </a:solidFill>
                  <a:latin typeface="Arial" charset="0"/>
                </a:rPr>
                <a:t>0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(reactants)</a:t>
              </a: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3087" y="1642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2520" y="153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2376" y="153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736600" y="5030546"/>
            <a:ext cx="7661275" cy="547687"/>
            <a:chOff x="406" y="1440"/>
            <a:chExt cx="4826" cy="345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63" name="Text Box 1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 smtClean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endParaRPr lang="en-US" sz="240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4" name="Text Box 1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FF0000"/>
                    </a:solidFill>
                    <a:latin typeface="Arial" charset="0"/>
                  </a:rPr>
                  <a:t>rxn</a:t>
                </a:r>
                <a:endParaRPr lang="en-US" dirty="0" smtClean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6" name="Group 12"/>
            <p:cNvGrpSpPr>
              <a:grpSpLocks/>
            </p:cNvGrpSpPr>
            <p:nvPr/>
          </p:nvGrpSpPr>
          <p:grpSpPr bwMode="auto">
            <a:xfrm>
              <a:off x="2200" y="1448"/>
              <a:ext cx="880" cy="337"/>
              <a:chOff x="737" y="3670"/>
              <a:chExt cx="880" cy="337"/>
            </a:xfrm>
          </p:grpSpPr>
          <p:sp>
            <p:nvSpPr>
              <p:cNvPr id="61" name="Text Box 13"/>
              <p:cNvSpPr txBox="1">
                <a:spLocks noChangeArrowheads="1"/>
              </p:cNvSpPr>
              <p:nvPr/>
            </p:nvSpPr>
            <p:spPr bwMode="auto">
              <a:xfrm>
                <a:off x="737" y="3670"/>
                <a:ext cx="8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 smtClean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(D)</a:t>
                </a:r>
              </a:p>
            </p:txBody>
          </p:sp>
          <p:sp>
            <p:nvSpPr>
              <p:cNvPr id="62" name="Text Box 14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8000"/>
                    </a:solidFill>
                    <a:latin typeface="Arial" charset="0"/>
                  </a:rPr>
                  <a:t>f</a:t>
                </a:r>
              </a:p>
            </p:txBody>
          </p:sp>
        </p:grpSp>
        <p:grpSp>
          <p:nvGrpSpPr>
            <p:cNvPr id="27" name="Group 15"/>
            <p:cNvGrpSpPr>
              <a:grpSpLocks/>
            </p:cNvGrpSpPr>
            <p:nvPr/>
          </p:nvGrpSpPr>
          <p:grpSpPr bwMode="auto">
            <a:xfrm>
              <a:off x="1227" y="1447"/>
              <a:ext cx="869" cy="337"/>
              <a:chOff x="748" y="3670"/>
              <a:chExt cx="869" cy="337"/>
            </a:xfrm>
          </p:grpSpPr>
          <p:sp>
            <p:nvSpPr>
              <p:cNvPr id="59" name="Text Box 16"/>
              <p:cNvSpPr txBox="1">
                <a:spLocks noChangeArrowheads="1"/>
              </p:cNvSpPr>
              <p:nvPr/>
            </p:nvSpPr>
            <p:spPr bwMode="auto">
              <a:xfrm>
                <a:off x="748" y="3670"/>
                <a:ext cx="8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 smtClean="0">
                    <a:solidFill>
                      <a:srgbClr val="0000FF"/>
                    </a:solidFill>
                    <a:latin typeface="Arial" charset="0"/>
                  </a:rPr>
                  <a:t>0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(C)</a:t>
                </a:r>
              </a:p>
            </p:txBody>
          </p:sp>
          <p:sp>
            <p:nvSpPr>
              <p:cNvPr id="60" name="Text Box 1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8000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[</a:t>
              </a:r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]</a:t>
              </a:r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grpSp>
          <p:nvGrpSpPr>
            <p:cNvPr id="28" name="Group 23"/>
            <p:cNvGrpSpPr>
              <a:grpSpLocks/>
            </p:cNvGrpSpPr>
            <p:nvPr/>
          </p:nvGrpSpPr>
          <p:grpSpPr bwMode="auto">
            <a:xfrm>
              <a:off x="4299" y="1441"/>
              <a:ext cx="869" cy="337"/>
              <a:chOff x="748" y="3670"/>
              <a:chExt cx="869" cy="337"/>
            </a:xfrm>
          </p:grpSpPr>
          <p:sp>
            <p:nvSpPr>
              <p:cNvPr id="57" name="Text Box 24"/>
              <p:cNvSpPr txBox="1">
                <a:spLocks noChangeArrowheads="1"/>
              </p:cNvSpPr>
              <p:nvPr/>
            </p:nvSpPr>
            <p:spPr bwMode="auto">
              <a:xfrm>
                <a:off x="748" y="3670"/>
                <a:ext cx="8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smtClean="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r>
                  <a:rPr lang="en-US" sz="240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smtClean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40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(B)</a:t>
                </a:r>
              </a:p>
            </p:txBody>
          </p:sp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8000"/>
                    </a:solidFill>
                    <a:latin typeface="Arial" charset="0"/>
                  </a:rPr>
                  <a:t>f</a:t>
                </a:r>
              </a:p>
            </p:txBody>
          </p:sp>
        </p:grp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3315" y="1440"/>
              <a:ext cx="869" cy="337"/>
              <a:chOff x="748" y="3670"/>
              <a:chExt cx="869" cy="337"/>
            </a:xfrm>
          </p:grpSpPr>
          <p:sp>
            <p:nvSpPr>
              <p:cNvPr id="55" name="Text Box 27"/>
              <p:cNvSpPr txBox="1">
                <a:spLocks noChangeArrowheads="1"/>
              </p:cNvSpPr>
              <p:nvPr/>
            </p:nvSpPr>
            <p:spPr bwMode="auto">
              <a:xfrm>
                <a:off x="748" y="3670"/>
                <a:ext cx="8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 smtClean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(A)</a:t>
                </a:r>
              </a:p>
            </p:txBody>
          </p:sp>
          <p:sp>
            <p:nvSpPr>
              <p:cNvPr id="56" name="Text Box 2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8000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[</a:t>
              </a:r>
            </a:p>
          </p:txBody>
        </p:sp>
        <p:sp>
          <p:nvSpPr>
            <p:cNvPr id="53" name="Text Box 30"/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]</a:t>
              </a:r>
            </a:p>
          </p:txBody>
        </p:sp>
      </p:grpSp>
      <p:grpSp>
        <p:nvGrpSpPr>
          <p:cNvPr id="30" name="Group 62"/>
          <p:cNvGrpSpPr>
            <a:grpSpLocks/>
          </p:cNvGrpSpPr>
          <p:nvPr/>
        </p:nvGrpSpPr>
        <p:grpSpPr bwMode="auto">
          <a:xfrm>
            <a:off x="381000" y="3581012"/>
            <a:ext cx="8839200" cy="1200150"/>
            <a:chOff x="0" y="2400"/>
            <a:chExt cx="5568" cy="756"/>
          </a:xfrm>
        </p:grpSpPr>
        <p:sp>
          <p:nvSpPr>
            <p:cNvPr id="66" name="Text Box 49"/>
            <p:cNvSpPr txBox="1">
              <a:spLocks noChangeArrowheads="1"/>
            </p:cNvSpPr>
            <p:nvPr/>
          </p:nvSpPr>
          <p:spPr bwMode="auto">
            <a:xfrm>
              <a:off x="0" y="2400"/>
              <a:ext cx="556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 dirty="0" smtClean="0">
                  <a:solidFill>
                    <a:srgbClr val="0000FF"/>
                  </a:solidFill>
                  <a:latin typeface="Calibri" pitchFamily="34" charset="0"/>
                </a:rPr>
                <a:t>Standard</a:t>
              </a:r>
              <a:r>
                <a:rPr lang="en-US" sz="2400" b="1" i="1" dirty="0" smtClean="0">
                  <a:solidFill>
                    <a:srgbClr val="008000"/>
                  </a:solidFill>
                  <a:latin typeface="Calibri" pitchFamily="34" charset="0"/>
                </a:rPr>
                <a:t> free energy of formation </a:t>
              </a:r>
              <a:r>
                <a:rPr lang="en-US" sz="2400" dirty="0" smtClean="0">
                  <a:solidFill>
                    <a:srgbClr val="008000"/>
                  </a:solidFill>
                  <a:latin typeface="Calibri" pitchFamily="34" charset="0"/>
                </a:rPr>
                <a:t>(</a:t>
              </a:r>
              <a:r>
                <a:rPr lang="en-US" sz="2400" dirty="0" smtClean="0">
                  <a:solidFill>
                    <a:srgbClr val="008000"/>
                  </a:solidFill>
                  <a:latin typeface="Symbol" pitchFamily="18" charset="2"/>
                </a:rPr>
                <a:t>D</a:t>
              </a:r>
              <a:r>
                <a:rPr lang="en-US" sz="2400" i="1" dirty="0" smtClean="0">
                  <a:solidFill>
                    <a:srgbClr val="008000"/>
                  </a:solidFill>
                  <a:latin typeface="Calibri" pitchFamily="34" charset="0"/>
                </a:rPr>
                <a:t>G</a:t>
              </a:r>
              <a:r>
                <a:rPr lang="en-US" sz="2400" baseline="30000" dirty="0" smtClean="0">
                  <a:solidFill>
                    <a:srgbClr val="008000"/>
                  </a:solidFill>
                  <a:latin typeface="Calibri" pitchFamily="34" charset="0"/>
                </a:rPr>
                <a:t>0</a:t>
              </a:r>
              <a:r>
                <a:rPr lang="en-US" sz="2400" dirty="0" smtClean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is the free-energy change that occurs when </a:t>
              </a:r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</a:rPr>
                <a:t>1 mole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 of the compound is formed from its elements in their standard states.</a:t>
              </a:r>
              <a:endParaRPr lang="en-US" sz="2400" b="1" i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7" name="Text Box 52"/>
            <p:cNvSpPr txBox="1">
              <a:spLocks noChangeArrowheads="1"/>
            </p:cNvSpPr>
            <p:nvPr/>
          </p:nvSpPr>
          <p:spPr bwMode="auto">
            <a:xfrm>
              <a:off x="3059" y="2541"/>
              <a:ext cx="15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Calibri" pitchFamily="34" charset="0"/>
                </a:rPr>
                <a:t>f</a:t>
              </a:r>
            </a:p>
          </p:txBody>
        </p:sp>
      </p:grpSp>
      <p:grpSp>
        <p:nvGrpSpPr>
          <p:cNvPr id="31" name="Group 60"/>
          <p:cNvGrpSpPr>
            <a:grpSpLocks/>
          </p:cNvGrpSpPr>
          <p:nvPr/>
        </p:nvGrpSpPr>
        <p:grpSpPr bwMode="auto">
          <a:xfrm>
            <a:off x="1663700" y="5835655"/>
            <a:ext cx="5803900" cy="528638"/>
            <a:chOff x="960" y="3412"/>
            <a:chExt cx="4272" cy="333"/>
          </a:xfrm>
        </p:grpSpPr>
        <p:sp>
          <p:nvSpPr>
            <p:cNvPr id="69" name="Text Box 54"/>
            <p:cNvSpPr txBox="1">
              <a:spLocks noChangeArrowheads="1"/>
            </p:cNvSpPr>
            <p:nvPr/>
          </p:nvSpPr>
          <p:spPr bwMode="auto">
            <a:xfrm>
              <a:off x="960" y="3412"/>
              <a:ext cx="4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CC00CC"/>
                  </a:solidFill>
                  <a:latin typeface="Symbol" pitchFamily="18" charset="2"/>
                </a:rPr>
                <a:t>D</a:t>
              </a:r>
              <a:r>
                <a:rPr lang="en-US" sz="2400" i="1" dirty="0" smtClean="0">
                  <a:solidFill>
                    <a:srgbClr val="CC00CC"/>
                  </a:solidFill>
                </a:rPr>
                <a:t>G</a:t>
              </a:r>
              <a:r>
                <a:rPr lang="en-US" sz="2400" baseline="30000" dirty="0" smtClean="0">
                  <a:solidFill>
                    <a:srgbClr val="CC00CC"/>
                  </a:solidFill>
                </a:rPr>
                <a:t>0</a:t>
              </a:r>
              <a:r>
                <a:rPr lang="en-US" sz="2400" dirty="0" smtClean="0">
                  <a:solidFill>
                    <a:srgbClr val="CC00CC"/>
                  </a:solidFill>
                </a:rPr>
                <a:t> of any element in its stable form is zero.</a:t>
              </a:r>
            </a:p>
          </p:txBody>
        </p:sp>
        <p:sp>
          <p:nvSpPr>
            <p:cNvPr id="70" name="Text Box 55"/>
            <p:cNvSpPr txBox="1">
              <a:spLocks noChangeArrowheads="1"/>
            </p:cNvSpPr>
            <p:nvPr/>
          </p:nvSpPr>
          <p:spPr bwMode="auto">
            <a:xfrm>
              <a:off x="1248" y="3532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8000"/>
                  </a:solidFill>
                </a:rPr>
                <a:t>f</a:t>
              </a:r>
            </a:p>
          </p:txBody>
        </p:sp>
      </p:grp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650" y="1955800"/>
            <a:ext cx="4118806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5000" y="2133600"/>
            <a:ext cx="3227388" cy="457200"/>
            <a:chOff x="1990" y="1177"/>
            <a:chExt cx="2033" cy="28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        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sz="2400" i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13843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Standard Free Energy Changes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19100" y="952500"/>
            <a:ext cx="8305800" cy="7747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sym typeface="Symbol" pitchFamily="18" charset="2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 is a state function so free energy can be calculated from the table of standard values just as enthalpy and entropy changes. 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grpSp>
        <p:nvGrpSpPr>
          <p:cNvPr id="31" name="Group 48"/>
          <p:cNvGrpSpPr>
            <a:grpSpLocks/>
          </p:cNvGrpSpPr>
          <p:nvPr/>
        </p:nvGrpSpPr>
        <p:grpSpPr bwMode="auto">
          <a:xfrm>
            <a:off x="174625" y="2998791"/>
            <a:ext cx="4527550" cy="1160463"/>
            <a:chOff x="158" y="1541"/>
            <a:chExt cx="2852" cy="731"/>
          </a:xfrm>
        </p:grpSpPr>
        <p:grpSp>
          <p:nvGrpSpPr>
            <p:cNvPr id="32" name="Group 33"/>
            <p:cNvGrpSpPr>
              <a:grpSpLocks/>
            </p:cNvGrpSpPr>
            <p:nvPr/>
          </p:nvGrpSpPr>
          <p:grpSpPr bwMode="auto">
            <a:xfrm>
              <a:off x="158" y="1541"/>
              <a:ext cx="574" cy="329"/>
              <a:chOff x="278" y="2086"/>
              <a:chExt cx="574" cy="329"/>
            </a:xfrm>
          </p:grpSpPr>
          <p:sp>
            <p:nvSpPr>
              <p:cNvPr id="44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 smtClean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endParaRPr lang="en-US" sz="2400" dirty="0" smtClean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45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rxn</a:t>
                </a:r>
              </a:p>
            </p:txBody>
          </p:sp>
        </p:grpSp>
        <p:grpSp>
          <p:nvGrpSpPr>
            <p:cNvPr id="33" name="Group 36"/>
            <p:cNvGrpSpPr>
              <a:grpSpLocks/>
            </p:cNvGrpSpPr>
            <p:nvPr/>
          </p:nvGrpSpPr>
          <p:grpSpPr bwMode="auto">
            <a:xfrm>
              <a:off x="978" y="1542"/>
              <a:ext cx="1478" cy="337"/>
              <a:chOff x="747" y="3670"/>
              <a:chExt cx="1478" cy="337"/>
            </a:xfrm>
          </p:grpSpPr>
          <p:sp>
            <p:nvSpPr>
              <p:cNvPr id="42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400" baseline="30000" dirty="0" smtClean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43" name="Text Box 3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1426" y="1929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2400" dirty="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30000" dirty="0" smtClean="0">
                  <a:solidFill>
                    <a:srgbClr val="0000FF"/>
                  </a:solidFill>
                  <a:latin typeface="Arial" charset="0"/>
                </a:rPr>
                <a:t>0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(reactants)</a:t>
              </a: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1863" y="2041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1296" y="1929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1192" y="1929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grpSp>
        <p:nvGrpSpPr>
          <p:cNvPr id="46" name="Group 62"/>
          <p:cNvGrpSpPr>
            <a:grpSpLocks/>
          </p:cNvGrpSpPr>
          <p:nvPr/>
        </p:nvGrpSpPr>
        <p:grpSpPr bwMode="auto">
          <a:xfrm>
            <a:off x="127000" y="4495801"/>
            <a:ext cx="4800600" cy="1939539"/>
            <a:chOff x="0" y="2400"/>
            <a:chExt cx="5568" cy="704"/>
          </a:xfrm>
        </p:grpSpPr>
        <p:sp>
          <p:nvSpPr>
            <p:cNvPr id="47" name="Text Box 49"/>
            <p:cNvSpPr txBox="1">
              <a:spLocks noChangeArrowheads="1"/>
            </p:cNvSpPr>
            <p:nvPr/>
          </p:nvSpPr>
          <p:spPr bwMode="auto">
            <a:xfrm>
              <a:off x="0" y="2400"/>
              <a:ext cx="5568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 dirty="0" smtClean="0">
                  <a:solidFill>
                    <a:srgbClr val="000000"/>
                  </a:solidFill>
                  <a:latin typeface="Calibri" pitchFamily="34" charset="0"/>
                </a:rPr>
                <a:t>Standard free energy of formation 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lang="en-US" sz="2400" dirty="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dirty="0" smtClean="0">
                  <a:solidFill>
                    <a:srgbClr val="000000"/>
                  </a:solidFill>
                  <a:latin typeface="Calibri" pitchFamily="34" charset="0"/>
                </a:rPr>
                <a:t>G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) is the free-energy change that occurs when </a:t>
              </a:r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</a:rPr>
                <a:t>1 mole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 of the compound is formed from its elements in their standard states.</a:t>
              </a:r>
              <a:endParaRPr lang="en-US" sz="2400" b="1" i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520" y="2610"/>
              <a:ext cx="3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</a:rPr>
                <a:t>f</a:t>
              </a: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Standard Free Energy Changes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5156200" y="4191000"/>
            <a:ext cx="3784600" cy="1637904"/>
            <a:chOff x="4902200" y="1016000"/>
            <a:chExt cx="3784600" cy="1637904"/>
          </a:xfrm>
        </p:grpSpPr>
        <p:grpSp>
          <p:nvGrpSpPr>
            <p:cNvPr id="6" name="Group 36"/>
            <p:cNvGrpSpPr/>
            <p:nvPr/>
          </p:nvGrpSpPr>
          <p:grpSpPr>
            <a:xfrm>
              <a:off x="4902200" y="1016000"/>
              <a:ext cx="3783026" cy="1637904"/>
              <a:chOff x="4953000" y="1308100"/>
              <a:chExt cx="3783026" cy="163790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953000" y="1308100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From appendix 3:</a:t>
                </a:r>
                <a:endParaRPr lang="en-US" sz="24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56200" y="1745675"/>
                <a:ext cx="357982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KClO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3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-289.9 kJ/mol</a:t>
                </a:r>
              </a:p>
              <a:p>
                <a:pPr lvl="0"/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KCl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-408.3 kJ/mol</a:t>
                </a:r>
              </a:p>
              <a:p>
                <a:pPr lvl="0"/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O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endParaRPr lang="en-US" sz="1200" dirty="0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4902200" y="1041400"/>
              <a:ext cx="3784600" cy="15113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28700" y="1401158"/>
            <a:ext cx="706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solidFill>
                  <a:srgbClr val="000000"/>
                </a:solidFill>
                <a:sym typeface="Symbol" pitchFamily="18" charset="2"/>
              </a:rPr>
              <a:t>2KClO</a:t>
            </a:r>
            <a:r>
              <a:rPr lang="en-US" sz="3200" kern="0" baseline="-25000" dirty="0" smtClean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sz="3200" kern="0" dirty="0" smtClean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en-US" sz="3200" i="1" kern="0" dirty="0" smtClean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sz="3200" kern="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sz="3200" kern="0" baseline="-250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  <a:sym typeface="Symbol" pitchFamily="18" charset="2"/>
              </a:rPr>
              <a:t>  2KCl(</a:t>
            </a:r>
            <a:r>
              <a:rPr lang="en-US" sz="3200" i="1" kern="0" dirty="0" smtClean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sz="3200" kern="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sz="3200" kern="0" baseline="-250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  <a:sym typeface="Symbol" pitchFamily="18" charset="2"/>
              </a:rPr>
              <a:t>+ 3O</a:t>
            </a:r>
            <a:r>
              <a:rPr lang="en-US" sz="3200" kern="0" baseline="-25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sz="3200" kern="0" dirty="0" smtClean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en-US" sz="3200" i="1" kern="0" dirty="0" smtClean="0">
                <a:solidFill>
                  <a:srgbClr val="000000"/>
                </a:solidFill>
                <a:sym typeface="Symbol" pitchFamily="18" charset="2"/>
              </a:rPr>
              <a:t>g</a:t>
            </a:r>
            <a:r>
              <a:rPr lang="en-US" sz="3200" kern="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en-US" sz="3200" kern="0" baseline="-250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932829"/>
            <a:ext cx="8813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rgbClr val="000000"/>
                </a:solidFill>
                <a:sym typeface="Symbol" pitchFamily="18" charset="2"/>
              </a:rPr>
              <a:t>Calculate the standard free-energy change for the following reaction: </a:t>
            </a: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1101725" y="2165350"/>
            <a:ext cx="6470650" cy="544512"/>
            <a:chOff x="158" y="1536"/>
            <a:chExt cx="4076" cy="343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158" y="1541"/>
              <a:ext cx="574" cy="329"/>
              <a:chOff x="278" y="2086"/>
              <a:chExt cx="574" cy="329"/>
            </a:xfrm>
          </p:grpSpPr>
          <p:sp>
            <p:nvSpPr>
              <p:cNvPr id="25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latin typeface="Arial" charset="0"/>
                  </a:rPr>
                  <a:t>G</a:t>
                </a:r>
                <a:r>
                  <a:rPr lang="en-US" sz="2400" baseline="30000" dirty="0" smtClean="0">
                    <a:latin typeface="Arial" charset="0"/>
                  </a:rPr>
                  <a:t>0</a:t>
                </a:r>
                <a:endParaRPr lang="en-US" sz="2400" dirty="0" smtClean="0">
                  <a:latin typeface="Arial" charset="0"/>
                </a:endParaRPr>
              </a:p>
            </p:txBody>
          </p:sp>
          <p:sp>
            <p:nvSpPr>
              <p:cNvPr id="26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latin typeface="Arial" charset="0"/>
                  </a:rPr>
                  <a:t>rxn</a:t>
                </a:r>
                <a:endParaRPr lang="en-US" dirty="0" smtClean="0">
                  <a:latin typeface="Arial" charset="0"/>
                </a:endParaRP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978" y="1542"/>
              <a:ext cx="1478" cy="337"/>
              <a:chOff x="747" y="3670"/>
              <a:chExt cx="1478" cy="337"/>
            </a:xfrm>
          </p:grpSpPr>
          <p:sp>
            <p:nvSpPr>
              <p:cNvPr id="23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latin typeface="Arial" charset="0"/>
                  </a:rPr>
                  <a:t>n</a:t>
                </a:r>
                <a:r>
                  <a:rPr lang="en-US" sz="2400" dirty="0" smtClean="0"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latin typeface="Arial" charset="0"/>
                  </a:rPr>
                  <a:t>G</a:t>
                </a:r>
                <a:r>
                  <a:rPr lang="en-US" sz="2400" baseline="30000" dirty="0" smtClean="0">
                    <a:latin typeface="Arial" charset="0"/>
                  </a:rPr>
                  <a:t>0</a:t>
                </a:r>
                <a:r>
                  <a:rPr lang="en-US" sz="2400" dirty="0" smtClean="0"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24" name="Text Box 3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latin typeface="Arial" charset="0"/>
                </a:rPr>
                <a:t>=</a:t>
              </a:r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latin typeface="Arial" charset="0"/>
              </a:endParaRP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latin typeface="Symbol" pitchFamily="18" charset="2"/>
                </a:rPr>
                <a:t>S</a:t>
              </a:r>
            </a:p>
          </p:txBody>
        </p:sp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2650" y="1536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latin typeface="Arial" charset="0"/>
                </a:rPr>
                <a:t>m</a:t>
              </a:r>
              <a:r>
                <a:rPr lang="en-US" sz="2400" dirty="0" smtClean="0">
                  <a:latin typeface="Symbol" pitchFamily="18" charset="2"/>
                </a:rPr>
                <a:t>D</a:t>
              </a:r>
              <a:r>
                <a:rPr lang="en-US" sz="2400" i="1" dirty="0" smtClean="0">
                  <a:latin typeface="Arial" charset="0"/>
                </a:rPr>
                <a:t>G</a:t>
              </a:r>
              <a:r>
                <a:rPr lang="en-US" sz="2400" baseline="30000" dirty="0" smtClean="0">
                  <a:latin typeface="Arial" charset="0"/>
                </a:rPr>
                <a:t>0</a:t>
              </a:r>
              <a:r>
                <a:rPr lang="en-US" sz="2400" dirty="0" smtClean="0">
                  <a:latin typeface="Arial" charset="0"/>
                </a:rPr>
                <a:t> (reactants)</a:t>
              </a: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3087" y="1642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Arial" charset="0"/>
                </a:rPr>
                <a:t>f</a:t>
              </a:r>
            </a:p>
          </p:txBody>
        </p:sp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latin typeface="Arial" charset="0"/>
              </a:endParaRPr>
            </a:p>
          </p:txBody>
        </p:sp>
        <p:sp>
          <p:nvSpPr>
            <p:cNvPr id="21" name="Text Box 46"/>
            <p:cNvSpPr txBox="1">
              <a:spLocks noChangeArrowheads="1"/>
            </p:cNvSpPr>
            <p:nvPr/>
          </p:nvSpPr>
          <p:spPr bwMode="auto">
            <a:xfrm>
              <a:off x="2520" y="153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latin typeface="Symbol" pitchFamily="18" charset="2"/>
                </a:rPr>
                <a:t>S</a:t>
              </a:r>
            </a:p>
          </p:txBody>
        </p: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2376" y="153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latin typeface="Arial" charset="0"/>
                </a:rPr>
                <a:t>-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028700" y="2981135"/>
            <a:ext cx="7188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>
                <a:latin typeface="Arial" charset="0"/>
              </a:rPr>
              <a:t>G</a:t>
            </a:r>
            <a:r>
              <a:rPr lang="en-US" sz="2400" baseline="30000" dirty="0" smtClean="0">
                <a:latin typeface="Arial" charset="0"/>
              </a:rPr>
              <a:t>0</a:t>
            </a:r>
            <a:r>
              <a:rPr lang="en-US" sz="2400" baseline="-25000" dirty="0" smtClean="0">
                <a:latin typeface="Arial" charset="0"/>
              </a:rPr>
              <a:t>rxn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smtClean="0">
                <a:sym typeface="Symbol" pitchFamily="18" charset="2"/>
              </a:rPr>
              <a:t>= [2(408.3 kJ/mol) + 3(0)]  [2(289.9 kJ/mol)]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81510" y="3796346"/>
            <a:ext cx="35750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>
                <a:latin typeface="Arial" charset="0"/>
              </a:rPr>
              <a:t>G</a:t>
            </a:r>
            <a:r>
              <a:rPr lang="en-US" sz="2400" baseline="30000" dirty="0" smtClean="0">
                <a:latin typeface="Arial" charset="0"/>
              </a:rPr>
              <a:t>0</a:t>
            </a:r>
            <a:r>
              <a:rPr lang="en-US" sz="2400" baseline="-25000" dirty="0" smtClean="0">
                <a:latin typeface="Arial" charset="0"/>
              </a:rPr>
              <a:t>rxn  </a:t>
            </a:r>
            <a:r>
              <a:rPr lang="en-US" sz="2400" dirty="0" smtClean="0">
                <a:sym typeface="Symbol" pitchFamily="18" charset="2"/>
              </a:rPr>
              <a:t>= 816.6  (579.8)</a:t>
            </a:r>
            <a:endParaRPr lang="en-US" sz="2400" baseline="-25000" dirty="0" smtClean="0">
              <a:sym typeface="Symbol" pitchFamily="18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2300" y="4558655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>
                <a:latin typeface="Arial" charset="0"/>
              </a:rPr>
              <a:t>G</a:t>
            </a:r>
            <a:r>
              <a:rPr lang="en-US" sz="2400" baseline="30000" dirty="0" smtClean="0">
                <a:latin typeface="Arial" charset="0"/>
              </a:rPr>
              <a:t>0</a:t>
            </a:r>
            <a:r>
              <a:rPr lang="en-US" sz="2400" baseline="-25000" dirty="0" smtClean="0">
                <a:latin typeface="Arial" charset="0"/>
              </a:rPr>
              <a:t>rxn </a:t>
            </a:r>
            <a:r>
              <a:rPr lang="en-US" sz="2400" dirty="0" smtClean="0">
                <a:solidFill>
                  <a:prstClr val="black"/>
                </a:solidFill>
                <a:sym typeface="Symbol" pitchFamily="18" charset="2"/>
              </a:rPr>
              <a:t>= 236.8 kJ/mol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21379" y="5732211"/>
            <a:ext cx="310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2800" baseline="30000" dirty="0" smtClean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2800" baseline="-25000" dirty="0" smtClean="0">
                <a:solidFill>
                  <a:srgbClr val="FF0000"/>
                </a:solidFill>
                <a:latin typeface="Arial" charset="0"/>
              </a:rPr>
              <a:t>rxn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&lt; 0        Y</a:t>
            </a:r>
            <a:r>
              <a:rPr lang="en-US" sz="2800" dirty="0" smtClean="0">
                <a:solidFill>
                  <a:srgbClr val="FF0000"/>
                </a:solidFill>
              </a:rPr>
              <a:t>es!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206" y="5307316"/>
            <a:ext cx="430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 the reaction spontaneous?</a:t>
            </a:r>
            <a:endParaRPr lang="en-US" sz="24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8890" y="1068586"/>
            <a:ext cx="6704330" cy="130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978" tIns="95989" rIns="191978" bIns="95989" anchor="ctr">
            <a:spAutoFit/>
          </a:bodyPr>
          <a:lstStyle>
            <a:lvl1pPr>
              <a:tabLst>
                <a:tab pos="1362075" algn="r"/>
                <a:tab pos="2636838" algn="ctr"/>
                <a:tab pos="2759075" algn="r"/>
                <a:tab pos="3667125" algn="r"/>
                <a:tab pos="4679950" algn="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362075" algn="r"/>
                <a:tab pos="2636838" algn="ctr"/>
                <a:tab pos="2759075" algn="r"/>
                <a:tab pos="3667125" algn="r"/>
                <a:tab pos="4679950" algn="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362075" algn="r"/>
                <a:tab pos="2636838" algn="ctr"/>
                <a:tab pos="2759075" algn="r"/>
                <a:tab pos="3667125" algn="r"/>
                <a:tab pos="4679950" algn="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362075" algn="r"/>
                <a:tab pos="2636838" algn="ctr"/>
                <a:tab pos="2759075" algn="r"/>
                <a:tab pos="3667125" algn="r"/>
                <a:tab pos="4679950" algn="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362075" algn="r"/>
                <a:tab pos="2636838" algn="ctr"/>
                <a:tab pos="2759075" algn="r"/>
                <a:tab pos="3667125" algn="r"/>
                <a:tab pos="4679950" algn="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62075" algn="r"/>
                <a:tab pos="2636838" algn="ctr"/>
                <a:tab pos="2759075" algn="r"/>
                <a:tab pos="3667125" algn="r"/>
                <a:tab pos="4679950" algn="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62075" algn="r"/>
                <a:tab pos="2636838" algn="ctr"/>
                <a:tab pos="2759075" algn="r"/>
                <a:tab pos="3667125" algn="r"/>
                <a:tab pos="4679950" algn="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62075" algn="r"/>
                <a:tab pos="2636838" algn="ctr"/>
                <a:tab pos="2759075" algn="r"/>
                <a:tab pos="3667125" algn="r"/>
                <a:tab pos="4679950" algn="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62075" algn="r"/>
                <a:tab pos="2636838" algn="ctr"/>
                <a:tab pos="2759075" algn="r"/>
                <a:tab pos="3667125" algn="r"/>
                <a:tab pos="4679950" algn="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AU" altLang="en-US" sz="2000" dirty="0" smtClean="0">
                <a:latin typeface="Calibri" pitchFamily="34" charset="0"/>
              </a:rPr>
              <a:t>The </a:t>
            </a:r>
            <a:r>
              <a:rPr lang="en-AU" altLang="en-US" sz="2000" dirty="0">
                <a:latin typeface="Calibri" pitchFamily="34" charset="0"/>
              </a:rPr>
              <a:t>Austrian physicist </a:t>
            </a:r>
            <a:r>
              <a:rPr lang="en-AU" altLang="en-US" sz="2000" dirty="0">
                <a:solidFill>
                  <a:srgbClr val="7030A0"/>
                </a:solidFill>
                <a:latin typeface="Calibri" pitchFamily="34" charset="0"/>
              </a:rPr>
              <a:t>Ludwig Boltzmann </a:t>
            </a:r>
            <a:r>
              <a:rPr lang="en-AU" altLang="en-US" sz="2000" dirty="0">
                <a:latin typeface="Calibri" pitchFamily="34" charset="0"/>
              </a:rPr>
              <a:t>introduced a </a:t>
            </a:r>
            <a:r>
              <a:rPr lang="en-AU" altLang="en-US" sz="2000" dirty="0" smtClean="0">
                <a:latin typeface="Calibri" pitchFamily="34" charset="0"/>
              </a:rPr>
              <a:t>model to relate the total number of microstates (the multiplicity, </a:t>
            </a:r>
            <a:r>
              <a:rPr lang="en-AU" altLang="en-US" sz="2000" b="1" i="1" dirty="0" smtClean="0">
                <a:latin typeface="Calibri" pitchFamily="34" charset="0"/>
              </a:rPr>
              <a:t>W</a:t>
            </a:r>
            <a:r>
              <a:rPr lang="en-AU" altLang="en-US" sz="2000" dirty="0" smtClean="0">
                <a:latin typeface="Calibri" pitchFamily="34" charset="0"/>
              </a:rPr>
              <a:t>) to </a:t>
            </a:r>
            <a:r>
              <a:rPr lang="en-AU" altLang="en-US" sz="2000" dirty="0">
                <a:latin typeface="Calibri" pitchFamily="34" charset="0"/>
              </a:rPr>
              <a:t>entropy </a:t>
            </a:r>
            <a:r>
              <a:rPr lang="en-AU" altLang="en-US" sz="2000" dirty="0" smtClean="0">
                <a:latin typeface="Calibri" pitchFamily="34" charset="0"/>
              </a:rPr>
              <a:t>(</a:t>
            </a:r>
            <a:r>
              <a:rPr lang="en-AU" altLang="en-US" sz="2000" b="1" i="1" dirty="0" smtClean="0">
                <a:latin typeface="Calibri" pitchFamily="34" charset="0"/>
              </a:rPr>
              <a:t>S</a:t>
            </a:r>
            <a:r>
              <a:rPr lang="en-AU" altLang="en-US" sz="2000" dirty="0" smtClean="0">
                <a:latin typeface="Calibri" pitchFamily="34" charset="0"/>
              </a:rPr>
              <a:t>)</a:t>
            </a:r>
            <a:r>
              <a:rPr lang="en-AU" altLang="en-US" sz="2000" i="1" dirty="0" smtClean="0">
                <a:latin typeface="Calibri" pitchFamily="34" charset="0"/>
              </a:rPr>
              <a:t>.</a:t>
            </a:r>
            <a:endParaRPr lang="en-AU" altLang="en-US" sz="20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187" y="2844194"/>
            <a:ext cx="2151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i="1" kern="0" dirty="0" smtClean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Calibri" pitchFamily="34" charset="0"/>
              </a:rPr>
              <a:t> = </a:t>
            </a:r>
            <a:r>
              <a:rPr lang="en-US" altLang="en-US" sz="3600" b="1" i="1" kern="0" dirty="0" smtClean="0">
                <a:solidFill>
                  <a:srgbClr val="0000FF"/>
                </a:solidFill>
                <a:latin typeface="Calibri" pitchFamily="34" charset="0"/>
              </a:rPr>
              <a:t>k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0000FF"/>
                </a:solidFill>
                <a:latin typeface="Calibri" pitchFamily="34" charset="0"/>
              </a:rPr>
              <a:t>ln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3600" b="1" i="1" kern="0" dirty="0" smtClean="0">
                <a:solidFill>
                  <a:srgbClr val="0000FF"/>
                </a:solidFill>
                <a:latin typeface="Calibri" pitchFamily="34" charset="0"/>
              </a:rPr>
              <a:t>W</a:t>
            </a:r>
            <a:r>
              <a:rPr lang="en-US" altLang="en-US" sz="3600" kern="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en-US" sz="2000" dirty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2995296" y="3407713"/>
          <a:ext cx="936624" cy="895180"/>
        </p:xfrm>
        <a:graphic>
          <a:graphicData uri="http://schemas.openxmlformats.org/presentationml/2006/ole">
            <p:oleObj spid="_x0000_s533506" name="Equation" r:id="rId3" imgW="508000" imgH="431800" progId="Equation.3">
              <p:embed/>
            </p:oleObj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56840" y="2534471"/>
            <a:ext cx="2747326" cy="47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978" tIns="95989" rIns="191978" bIns="95989">
            <a:spAutoFit/>
          </a:bodyPr>
          <a:lstStyle>
            <a:lvl1pPr defTabSz="434975">
              <a:defRPr>
                <a:solidFill>
                  <a:schemeClr val="tx1"/>
                </a:solidFill>
                <a:latin typeface="Arial" charset="0"/>
              </a:defRPr>
            </a:lvl1pPr>
            <a:lvl2pPr defTabSz="434975">
              <a:defRPr>
                <a:solidFill>
                  <a:schemeClr val="tx1"/>
                </a:solidFill>
                <a:latin typeface="Arial" charset="0"/>
              </a:defRPr>
            </a:lvl2pPr>
            <a:lvl3pPr defTabSz="434975">
              <a:defRPr>
                <a:solidFill>
                  <a:schemeClr val="tx1"/>
                </a:solidFill>
                <a:latin typeface="Arial" charset="0"/>
              </a:defRPr>
            </a:lvl3pPr>
            <a:lvl4pPr defTabSz="434975">
              <a:defRPr>
                <a:solidFill>
                  <a:schemeClr val="tx1"/>
                </a:solidFill>
                <a:latin typeface="Arial" charset="0"/>
              </a:defRPr>
            </a:lvl4pPr>
            <a:lvl5pPr defTabSz="434975">
              <a:defRPr>
                <a:solidFill>
                  <a:schemeClr val="tx1"/>
                </a:solidFill>
                <a:latin typeface="Arial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u="sng" dirty="0"/>
              <a:t>Boltzmann </a:t>
            </a:r>
            <a:r>
              <a:rPr lang="en-AU" altLang="en-US" u="sng" dirty="0" smtClean="0"/>
              <a:t>constant (k)</a:t>
            </a:r>
            <a:endParaRPr lang="en-US" altLang="en-US" u="sng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67970" y="3713697"/>
            <a:ext cx="2042005" cy="47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978" tIns="95989" rIns="191978" bIns="95989">
            <a:spAutoFit/>
          </a:bodyPr>
          <a:lstStyle>
            <a:lvl1pPr defTabSz="434975">
              <a:defRPr>
                <a:solidFill>
                  <a:schemeClr val="tx1"/>
                </a:solidFill>
                <a:latin typeface="Arial" charset="0"/>
              </a:defRPr>
            </a:lvl1pPr>
            <a:lvl2pPr defTabSz="434975">
              <a:defRPr>
                <a:solidFill>
                  <a:schemeClr val="tx1"/>
                </a:solidFill>
                <a:latin typeface="Arial" charset="0"/>
              </a:defRPr>
            </a:lvl2pPr>
            <a:lvl3pPr defTabSz="434975">
              <a:defRPr>
                <a:solidFill>
                  <a:schemeClr val="tx1"/>
                </a:solidFill>
                <a:latin typeface="Arial" charset="0"/>
              </a:defRPr>
            </a:lvl3pPr>
            <a:lvl4pPr defTabSz="434975">
              <a:defRPr>
                <a:solidFill>
                  <a:schemeClr val="tx1"/>
                </a:solidFill>
                <a:latin typeface="Arial" charset="0"/>
              </a:defRPr>
            </a:lvl4pPr>
            <a:lvl5pPr defTabSz="434975">
              <a:defRPr>
                <a:solidFill>
                  <a:schemeClr val="tx1"/>
                </a:solidFill>
                <a:latin typeface="Arial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dirty="0" smtClean="0"/>
              <a:t>units on S is J/K</a:t>
            </a:r>
            <a:endParaRPr lang="en-US" alt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2926397" y="2977862"/>
            <a:ext cx="2133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i="1" kern="0" dirty="0" smtClean="0">
                <a:solidFill>
                  <a:srgbClr val="000000"/>
                </a:solidFill>
              </a:rPr>
              <a:t>k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 = 1.38 x 10</a:t>
            </a:r>
            <a:r>
              <a:rPr lang="en-US" altLang="en-US" sz="2000" kern="0" baseline="30000" dirty="0" smtClean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en-US" altLang="en-US" sz="2000" kern="0" baseline="30000" dirty="0" smtClean="0">
                <a:solidFill>
                  <a:srgbClr val="000000"/>
                </a:solidFill>
              </a:rPr>
              <a:t>23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J/K</a:t>
            </a:r>
            <a:endParaRPr lang="en-US" altLang="en-US" sz="2000" kern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4480" y="3442017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Gas constant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4640" y="3889057"/>
            <a:ext cx="235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Avogadro constant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 descr="D:\Ramesh dont del\CHANG-11e\Art File\labeled_jpegs\ch17\cha02680_ma17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4312" y="1198433"/>
            <a:ext cx="2355703" cy="364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Microstates and Entropy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81710" y="5165025"/>
            <a:ext cx="7176770" cy="111718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978" tIns="95989" rIns="191978" bIns="95989">
            <a:spAutoFit/>
          </a:bodyPr>
          <a:lstStyle>
            <a:lvl1pPr defTabSz="434975">
              <a:defRPr>
                <a:solidFill>
                  <a:schemeClr val="tx1"/>
                </a:solidFill>
                <a:latin typeface="Arial" charset="0"/>
              </a:defRPr>
            </a:lvl1pPr>
            <a:lvl2pPr defTabSz="434975">
              <a:defRPr>
                <a:solidFill>
                  <a:schemeClr val="tx1"/>
                </a:solidFill>
                <a:latin typeface="Arial" charset="0"/>
              </a:defRPr>
            </a:lvl2pPr>
            <a:lvl3pPr defTabSz="434975">
              <a:defRPr>
                <a:solidFill>
                  <a:schemeClr val="tx1"/>
                </a:solidFill>
                <a:latin typeface="Arial" charset="0"/>
              </a:defRPr>
            </a:lvl3pPr>
            <a:lvl4pPr defTabSz="434975">
              <a:defRPr>
                <a:solidFill>
                  <a:schemeClr val="tx1"/>
                </a:solidFill>
                <a:latin typeface="Arial" charset="0"/>
              </a:defRPr>
            </a:lvl4pPr>
            <a:lvl5pPr defTabSz="434975">
              <a:defRPr>
                <a:solidFill>
                  <a:schemeClr val="tx1"/>
                </a:solidFill>
                <a:latin typeface="Arial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 smtClean="0"/>
              <a:t>Boltzmann was the founding father of statistical mechanics, a completely new way of thinking about theoretical physics. His </a:t>
            </a:r>
            <a:r>
              <a:rPr lang="en-US" altLang="en-US" sz="2000" dirty="0"/>
              <a:t>work was ridiculed by his fellow </a:t>
            </a:r>
            <a:r>
              <a:rPr lang="en-US" altLang="en-US" sz="2000" dirty="0" smtClean="0"/>
              <a:t>professors</a:t>
            </a:r>
            <a:r>
              <a:rPr lang="en-US" altLang="en-US" sz="2000" dirty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F86A5-20F8-48F0-837C-974D2601521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3795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17.4</a:t>
            </a:r>
          </a:p>
        </p:txBody>
      </p:sp>
      <p:sp>
        <p:nvSpPr>
          <p:cNvPr id="33796" name="Text Placeholder 2"/>
          <p:cNvSpPr>
            <a:spLocks/>
          </p:cNvSpPr>
          <p:nvPr/>
        </p:nvSpPr>
        <p:spPr bwMode="auto">
          <a:xfrm>
            <a:off x="152400" y="762000"/>
            <a:ext cx="88074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Calculate the standard free-energy changes for the following reactions at 25°C.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AutoNum type="alphaLcParenBoth"/>
            </a:pPr>
            <a:r>
              <a:rPr lang="en-US" sz="2400" dirty="0" smtClean="0">
                <a:solidFill>
                  <a:srgbClr val="000000"/>
                </a:solidFill>
              </a:rPr>
              <a:t> CH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) + 2O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) 		CO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) + 2H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O(</a:t>
            </a:r>
            <a:r>
              <a:rPr lang="en-US" sz="2400" i="1" dirty="0" smtClean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2957513" y="18240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7" name="Group 38"/>
          <p:cNvGrpSpPr/>
          <p:nvPr/>
        </p:nvGrpSpPr>
        <p:grpSpPr>
          <a:xfrm>
            <a:off x="5181600" y="4279900"/>
            <a:ext cx="3784600" cy="1971080"/>
            <a:chOff x="4902200" y="990600"/>
            <a:chExt cx="3784600" cy="1971080"/>
          </a:xfrm>
        </p:grpSpPr>
        <p:grpSp>
          <p:nvGrpSpPr>
            <p:cNvPr id="8" name="Group 36"/>
            <p:cNvGrpSpPr/>
            <p:nvPr/>
          </p:nvGrpSpPr>
          <p:grpSpPr>
            <a:xfrm>
              <a:off x="4902200" y="1016000"/>
              <a:ext cx="3775012" cy="1945680"/>
              <a:chOff x="4953000" y="1308100"/>
              <a:chExt cx="3775012" cy="194568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953000" y="1308100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From appendix 3:</a:t>
                </a:r>
                <a:endParaRPr lang="en-US" sz="2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56200" y="1745675"/>
                <a:ext cx="3571812" cy="1508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CH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4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-50.8 kJ/mol</a:t>
                </a:r>
              </a:p>
              <a:p>
                <a:pPr lvl="0"/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O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    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CO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-394.4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kJ/mol</a:t>
                </a:r>
              </a:p>
              <a:p>
                <a:pPr lvl="0"/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O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l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-237.2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kJ/mol</a:t>
                </a:r>
              </a:p>
              <a:p>
                <a:pPr lvl="0"/>
                <a:endParaRPr lang="en-US" sz="1200" dirty="0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4902200" y="990600"/>
              <a:ext cx="3784600" cy="1854200"/>
            </a:xfrm>
            <a:prstGeom prst="roundRect">
              <a:avLst>
                <a:gd name="adj" fmla="val 1225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500" y="2365326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 err="1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°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 pitchFamily="34" charset="0"/>
              </a:rPr>
              <a:t>rxn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= [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 err="1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°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(CO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) + 2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 err="1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°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(H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O)] - [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 err="1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°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(CH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) + 2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 err="1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°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(O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)]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400" y="3050229"/>
            <a:ext cx="9080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l-GR" sz="20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FF0000"/>
                </a:solidFill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rxn</a:t>
            </a:r>
            <a:r>
              <a:rPr lang="en-US" sz="2000" dirty="0" smtClean="0">
                <a:solidFill>
                  <a:srgbClr val="FF0000"/>
                </a:solidFill>
              </a:rPr>
              <a:t> =[(-394.4 kJ/mol) + (2)(-237.2 kJ/mol)] - [(-50.8 kJ/mol) + (2) (0 kJ/mol)]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600" y="3757583"/>
            <a:ext cx="2908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l-GR" sz="20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FF0000"/>
                </a:solidFill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rxn</a:t>
            </a:r>
            <a:r>
              <a:rPr lang="en-US" sz="2000" dirty="0" smtClean="0">
                <a:solidFill>
                  <a:srgbClr val="FF0000"/>
                </a:solidFill>
              </a:rPr>
              <a:t> = -818.0 kJ/mol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0300" y="4445000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Spontaneous?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714750" y="4861996"/>
            <a:ext cx="869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Yes.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9900" y="6356350"/>
            <a:ext cx="596900" cy="365125"/>
          </a:xfrm>
        </p:spPr>
        <p:txBody>
          <a:bodyPr/>
          <a:lstStyle/>
          <a:p>
            <a:pPr>
              <a:defRPr/>
            </a:pPr>
            <a:fld id="{BECF86A5-20F8-48F0-837C-974D2601521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3795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17.4</a:t>
            </a:r>
          </a:p>
        </p:txBody>
      </p:sp>
      <p:sp>
        <p:nvSpPr>
          <p:cNvPr id="33796" name="Text Placeholder 2"/>
          <p:cNvSpPr>
            <a:spLocks/>
          </p:cNvSpPr>
          <p:nvPr/>
        </p:nvSpPr>
        <p:spPr bwMode="auto">
          <a:xfrm>
            <a:off x="152400" y="762000"/>
            <a:ext cx="88074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Calculate the standard free-energy changes for the following reactions at 25°C.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(b) 2MgO(</a:t>
            </a:r>
            <a:r>
              <a:rPr lang="en-US" sz="2400" i="1" dirty="0" smtClean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) 		2Mg(</a:t>
            </a:r>
            <a:r>
              <a:rPr lang="en-US" sz="2400" i="1" dirty="0" smtClean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) + O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2005013" y="18240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5181600" y="4279900"/>
            <a:ext cx="3799056" cy="1485900"/>
            <a:chOff x="4902200" y="990600"/>
            <a:chExt cx="3799056" cy="1485900"/>
          </a:xfrm>
        </p:grpSpPr>
        <p:grpSp>
          <p:nvGrpSpPr>
            <p:cNvPr id="3" name="Group 36"/>
            <p:cNvGrpSpPr/>
            <p:nvPr/>
          </p:nvGrpSpPr>
          <p:grpSpPr>
            <a:xfrm>
              <a:off x="4902200" y="1016000"/>
              <a:ext cx="3799056" cy="1453238"/>
              <a:chOff x="4953000" y="1308100"/>
              <a:chExt cx="3799056" cy="145323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953000" y="1308100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From appendix 3:</a:t>
                </a:r>
                <a:endParaRPr lang="en-US" sz="2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56200" y="1745675"/>
                <a:ext cx="359585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MgO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-569.6 kJ/mol</a:t>
                </a:r>
              </a:p>
              <a:p>
                <a:pPr lvl="0"/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O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    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Mg(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0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kJ/mol</a:t>
                </a: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4902200" y="990600"/>
              <a:ext cx="3784600" cy="1485900"/>
            </a:xfrm>
            <a:prstGeom prst="roundRect">
              <a:avLst>
                <a:gd name="adj" fmla="val 1225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8900" y="2365326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l-GR" sz="20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FF0000"/>
                </a:solidFill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rxn</a:t>
            </a:r>
            <a:r>
              <a:rPr lang="en-US" sz="2000" dirty="0" smtClean="0">
                <a:solidFill>
                  <a:srgbClr val="FF0000"/>
                </a:solidFill>
              </a:rPr>
              <a:t> = [2</a:t>
            </a:r>
            <a:r>
              <a:rPr lang="el-GR" sz="20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FF0000"/>
                </a:solidFill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FF0000"/>
                </a:solidFill>
              </a:rPr>
              <a:t> (Mg) + </a:t>
            </a:r>
            <a:r>
              <a:rPr lang="el-GR" sz="20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FF0000"/>
                </a:solidFill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FF0000"/>
                </a:solidFill>
              </a:rPr>
              <a:t> (O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)] - [2</a:t>
            </a:r>
            <a:r>
              <a:rPr lang="el-GR" sz="20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FF0000"/>
                </a:solidFill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</a:rPr>
              <a:t>MgO</a:t>
            </a:r>
            <a:r>
              <a:rPr lang="en-US" sz="2000" dirty="0" smtClean="0">
                <a:solidFill>
                  <a:srgbClr val="FF0000"/>
                </a:solidFill>
              </a:rPr>
              <a:t>)]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900" y="3050229"/>
            <a:ext cx="9080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l-GR" sz="20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FF0000"/>
                </a:solidFill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rxn</a:t>
            </a:r>
            <a:r>
              <a:rPr lang="en-US" sz="2000" dirty="0" smtClean="0">
                <a:solidFill>
                  <a:srgbClr val="FF0000"/>
                </a:solidFill>
              </a:rPr>
              <a:t> = [(2)(0 kJ/mol) + (0 kJ/mol)] - [(2)(-569.6 kJ/mol)]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600" y="3757583"/>
            <a:ext cx="2908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l-GR" sz="20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FF0000"/>
                </a:solidFill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rxn</a:t>
            </a:r>
            <a:r>
              <a:rPr lang="en-US" sz="2000" dirty="0" smtClean="0">
                <a:solidFill>
                  <a:srgbClr val="FF0000"/>
                </a:solidFill>
              </a:rPr>
              <a:t> = 1139 kJ/mol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4457700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Spontaneous?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778250" y="4861996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No.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1300" y="53721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the reverse is…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13372" y="6182796"/>
            <a:ext cx="3789820" cy="400110"/>
            <a:chOff x="713372" y="6030396"/>
            <a:chExt cx="3789820" cy="400110"/>
          </a:xfrm>
        </p:grpSpPr>
        <p:sp>
          <p:nvSpPr>
            <p:cNvPr id="20" name="Rectangle 19"/>
            <p:cNvSpPr/>
            <p:nvPr/>
          </p:nvSpPr>
          <p:spPr>
            <a:xfrm>
              <a:off x="713372" y="6030396"/>
              <a:ext cx="37898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2Mg(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s</a:t>
              </a:r>
              <a:r>
                <a:rPr lang="en-US" sz="2000" dirty="0" smtClean="0">
                  <a:solidFill>
                    <a:srgbClr val="000000"/>
                  </a:solidFill>
                </a:rPr>
                <a:t>) + O</a:t>
              </a:r>
              <a:r>
                <a:rPr lang="en-US" sz="20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</a:rPr>
                <a:t>(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g</a:t>
              </a:r>
              <a:r>
                <a:rPr lang="en-US" sz="2000" dirty="0" smtClean="0">
                  <a:solidFill>
                    <a:srgbClr val="000000"/>
                  </a:solidFill>
                </a:rPr>
                <a:t>)            2MgO(</a:t>
              </a:r>
              <a:r>
                <a:rPr lang="en-US" sz="2000" i="1" dirty="0" smtClean="0">
                  <a:solidFill>
                    <a:srgbClr val="000000"/>
                  </a:solidFill>
                </a:rPr>
                <a:t>s</a:t>
              </a:r>
              <a:r>
                <a:rPr lang="en-US" sz="2000" dirty="0" smtClean="0">
                  <a:solidFill>
                    <a:srgbClr val="000000"/>
                  </a:solidFill>
                </a:rPr>
                <a:t>) </a:t>
              </a:r>
              <a:endParaRPr lang="en-US" sz="2000" dirty="0"/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2603500" y="6230938"/>
              <a:ext cx="5461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83650" name="Picture 2" descr="http://fc05.deviantart.net/fs70/f/2013/082/3/a/untitled_2_by_magicshroom21-d5yzzk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775" y="3792537"/>
            <a:ext cx="12382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43" y="1537476"/>
            <a:ext cx="4400390" cy="497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843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 smtClean="0">
                <a:solidFill>
                  <a:prstClr val="black"/>
                </a:solidFill>
              </a:rPr>
              <a:t>More </a:t>
            </a:r>
            <a:r>
              <a:rPr lang="en-US" sz="4000" u="sng" kern="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4000" u="sng" kern="0" dirty="0" smtClean="0">
                <a:solidFill>
                  <a:prstClr val="black"/>
                </a:solidFill>
              </a:rPr>
              <a:t>G° Calculations</a:t>
            </a:r>
            <a:endParaRPr lang="en-US" sz="4000" u="sng" kern="0" dirty="0">
              <a:solidFill>
                <a:prstClr val="black"/>
              </a:solidFill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4756674" y="2204969"/>
            <a:ext cx="4154488" cy="981075"/>
            <a:chOff x="158" y="1541"/>
            <a:chExt cx="2617" cy="618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58" y="1541"/>
              <a:ext cx="554" cy="311"/>
              <a:chOff x="278" y="2086"/>
              <a:chExt cx="554" cy="311"/>
            </a:xfrm>
          </p:grpSpPr>
          <p:sp>
            <p:nvSpPr>
              <p:cNvPr id="19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0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endParaRPr lang="en-US" sz="2000" dirty="0" smtClean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20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29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rxn</a:t>
                </a: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978" y="1542"/>
              <a:ext cx="1260" cy="319"/>
              <a:chOff x="747" y="3670"/>
              <a:chExt cx="1260" cy="319"/>
            </a:xfrm>
          </p:grpSpPr>
          <p:sp>
            <p:nvSpPr>
              <p:cNvPr id="17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26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Arial" charset="0"/>
                  </a:rPr>
                  <a:t>0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18" name="Text Box 38"/>
              <p:cNvSpPr txBox="1">
                <a:spLocks noChangeArrowheads="1"/>
              </p:cNvSpPr>
              <p:nvPr/>
            </p:nvSpPr>
            <p:spPr bwMode="auto">
              <a:xfrm>
                <a:off x="1062" y="3776"/>
                <a:ext cx="15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1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1426" y="1834"/>
              <a:ext cx="13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US" sz="2000" dirty="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Arial" charset="0"/>
                </a:rPr>
                <a:t>0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(reactants)</a:t>
              </a:r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1780" y="1946"/>
              <a:ext cx="15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14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>
              <a:off x="1296" y="1847"/>
              <a:ext cx="2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16" name="Text Box 47"/>
            <p:cNvSpPr txBox="1">
              <a:spLocks noChangeArrowheads="1"/>
            </p:cNvSpPr>
            <p:nvPr/>
          </p:nvSpPr>
          <p:spPr bwMode="auto">
            <a:xfrm>
              <a:off x="1192" y="1840"/>
              <a:ext cx="1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13163" y="3597279"/>
            <a:ext cx="4109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Aft>
                <a:spcPts val="1800"/>
              </a:spcAft>
            </a:pPr>
            <a:r>
              <a:rPr lang="en-US" sz="2000" u="sng" dirty="0" smtClean="0"/>
              <a:t>To predict spontaneity of any </a:t>
            </a:r>
            <a:r>
              <a:rPr lang="en-US" sz="2000" u="sng" dirty="0" err="1" smtClean="0"/>
              <a:t>rxn</a:t>
            </a:r>
            <a:r>
              <a:rPr lang="en-US" sz="2000" u="sng" dirty="0" smtClean="0"/>
              <a:t>:</a:t>
            </a:r>
          </a:p>
          <a:p>
            <a:pPr marL="573088" indent="-341313">
              <a:spcAft>
                <a:spcPts val="1800"/>
              </a:spcAft>
              <a:buFont typeface="+mj-lt"/>
              <a:buAutoNum type="arabicParenR"/>
            </a:pPr>
            <a:r>
              <a:rPr lang="en-US" sz="2000" dirty="0" smtClean="0"/>
              <a:t>Pick any reactants and products.</a:t>
            </a:r>
          </a:p>
          <a:p>
            <a:pPr marL="573088" indent="-341313">
              <a:spcAft>
                <a:spcPts val="1800"/>
              </a:spcAft>
              <a:buFont typeface="+mj-lt"/>
              <a:buAutoNum type="arabicParenR"/>
            </a:pPr>
            <a:r>
              <a:rPr lang="en-US" sz="2000" dirty="0" smtClean="0"/>
              <a:t>Write a balanced equation.</a:t>
            </a:r>
          </a:p>
          <a:p>
            <a:pPr marL="573088" indent="-341313">
              <a:spcAft>
                <a:spcPts val="1800"/>
              </a:spcAft>
              <a:buFont typeface="+mj-lt"/>
              <a:buAutoNum type="arabicParenR"/>
            </a:pPr>
            <a:r>
              <a:rPr lang="en-US" sz="2000" dirty="0" smtClean="0"/>
              <a:t>Calculate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G</a:t>
            </a:r>
            <a:r>
              <a:rPr lang="en-US" sz="2000" baseline="30000" dirty="0" smtClean="0"/>
              <a:t>0</a:t>
            </a:r>
            <a:r>
              <a:rPr lang="en-US" sz="2000" baseline="-25000" dirty="0" smtClean="0"/>
              <a:t>rxn</a:t>
            </a:r>
            <a:r>
              <a:rPr lang="en-US" sz="2000" dirty="0" smtClean="0"/>
              <a:t>.</a:t>
            </a:r>
          </a:p>
          <a:p>
            <a:pPr marL="573088" indent="-341313">
              <a:spcAft>
                <a:spcPts val="1800"/>
              </a:spcAft>
              <a:buFont typeface="+mj-lt"/>
              <a:buAutoNum type="arabicParenR"/>
            </a:pPr>
            <a:r>
              <a:rPr lang="en-US" sz="2000" dirty="0" smtClean="0"/>
              <a:t>Is the reaction spontaneous? 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1600308" y="1066247"/>
            <a:ext cx="1358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Appendix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843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 smtClean="0">
                <a:solidFill>
                  <a:prstClr val="black"/>
                </a:solidFill>
              </a:rPr>
              <a:t>Another Example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19232" y="4336244"/>
            <a:ext cx="5101267" cy="1241425"/>
            <a:chOff x="1898655" y="1158875"/>
            <a:chExt cx="5101267" cy="1241425"/>
          </a:xfrm>
        </p:grpSpPr>
        <p:grpSp>
          <p:nvGrpSpPr>
            <p:cNvPr id="5" name="Group 8"/>
            <p:cNvGrpSpPr/>
            <p:nvPr/>
          </p:nvGrpSpPr>
          <p:grpSpPr>
            <a:xfrm>
              <a:off x="1898655" y="1312862"/>
              <a:ext cx="3108325" cy="885696"/>
              <a:chOff x="4752975" y="4157662"/>
              <a:chExt cx="3108325" cy="885696"/>
            </a:xfrm>
          </p:grpSpPr>
          <p:pic>
            <p:nvPicPr>
              <p:cNvPr id="6" name="Picture 2" descr="http://cdn2.hubspot.net/hub/323238/file-2447586006-jpg/cuts-explained-53fa3caf-bb89-4107-85ab-ce9747a7ef58-8-442x300_%281%29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52975" y="4157662"/>
                <a:ext cx="1304925" cy="885696"/>
              </a:xfrm>
              <a:prstGeom prst="rect">
                <a:avLst/>
              </a:prstGeom>
              <a:noFill/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6943720" y="4559300"/>
                <a:ext cx="9175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3124200" y="1422400"/>
              <a:ext cx="88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 O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pic>
          <p:nvPicPr>
            <p:cNvPr id="319490" name="Picture 2" descr="http://media.breitbart.com/media/2014/12/global_warm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3526" y="1158875"/>
              <a:ext cx="1656396" cy="1241425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1822937" y="1052982"/>
            <a:ext cx="5473700" cy="673100"/>
            <a:chOff x="609600" y="2667000"/>
            <a:chExt cx="5473700" cy="6731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09600" y="2667000"/>
              <a:ext cx="547370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</a:pPr>
              <a:r>
                <a:rPr lang="en-US" sz="3200" dirty="0" smtClean="0"/>
                <a:t>C(s</a:t>
              </a:r>
              <a:r>
                <a:rPr lang="en-US" sz="3200" dirty="0"/>
                <a:t>, diamond) + O</a:t>
              </a:r>
              <a:r>
                <a:rPr lang="en-US" sz="3200" baseline="-25000" dirty="0"/>
                <a:t>2</a:t>
              </a:r>
              <a:r>
                <a:rPr lang="en-US" sz="3200" dirty="0"/>
                <a:t>(g)       CO</a:t>
              </a:r>
              <a:r>
                <a:rPr lang="en-US" sz="3200" baseline="-25000" dirty="0"/>
                <a:t>2</a:t>
              </a:r>
              <a:r>
                <a:rPr lang="en-US" sz="3200" dirty="0"/>
                <a:t>(g)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305300" y="2971800"/>
              <a:ext cx="4953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324060" y="2847870"/>
            <a:ext cx="2699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dirty="0" err="1"/>
              <a:t>G°</a:t>
            </a:r>
            <a:r>
              <a:rPr lang="en-US" sz="2800" baseline="-25000" dirty="0" err="1"/>
              <a:t>rxn</a:t>
            </a:r>
            <a:r>
              <a:rPr lang="en-US" sz="2800" dirty="0"/>
              <a:t> = -</a:t>
            </a:r>
            <a:r>
              <a:rPr lang="en-US" sz="2800" dirty="0" smtClean="0"/>
              <a:t>396.4 </a:t>
            </a:r>
            <a:r>
              <a:rPr lang="en-US" sz="2800" dirty="0"/>
              <a:t>kJ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5100" y="5705892"/>
            <a:ext cx="880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Therefore, diamonds are contributing to global warming!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179904" y="6145088"/>
            <a:ext cx="1802096" cy="706854"/>
            <a:chOff x="3192604" y="5054600"/>
            <a:chExt cx="1802096" cy="706854"/>
          </a:xfrm>
        </p:grpSpPr>
        <p:sp>
          <p:nvSpPr>
            <p:cNvPr id="19" name="Rectangle 18"/>
            <p:cNvSpPr/>
            <p:nvPr/>
          </p:nvSpPr>
          <p:spPr>
            <a:xfrm>
              <a:off x="3192604" y="5238234"/>
              <a:ext cx="18020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</a:rPr>
                <a:t>very slowly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076700" y="5054600"/>
              <a:ext cx="203200" cy="2159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873500" y="5054600"/>
              <a:ext cx="203200" cy="2159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81732" y="179259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l-GR" sz="24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i="1" dirty="0" err="1" smtClean="0">
                <a:solidFill>
                  <a:srgbClr val="FF0000"/>
                </a:solidFill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</a:rPr>
              <a:t>°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rxn</a:t>
            </a:r>
            <a:r>
              <a:rPr lang="en-US" sz="2400" dirty="0" smtClean="0">
                <a:solidFill>
                  <a:srgbClr val="FF0000"/>
                </a:solidFill>
              </a:rPr>
              <a:t> = [</a:t>
            </a:r>
            <a:r>
              <a:rPr lang="el-GR" sz="24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i="1" dirty="0" err="1" smtClean="0">
                <a:solidFill>
                  <a:srgbClr val="FF0000"/>
                </a:solidFill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</a:rPr>
              <a:t>°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 (CO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)] - [</a:t>
            </a:r>
            <a:r>
              <a:rPr lang="el-GR" sz="24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i="1" dirty="0" err="1" smtClean="0">
                <a:solidFill>
                  <a:srgbClr val="FF0000"/>
                </a:solidFill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</a:rPr>
              <a:t>°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 (C, diamond) + </a:t>
            </a:r>
            <a:r>
              <a:rPr lang="el-GR" sz="24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i="1" dirty="0" err="1" smtClean="0">
                <a:solidFill>
                  <a:srgbClr val="FF0000"/>
                </a:solidFill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</a:rPr>
              <a:t>°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 (O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)]</a:t>
            </a:r>
          </a:p>
        </p:txBody>
      </p:sp>
      <p:grpSp>
        <p:nvGrpSpPr>
          <p:cNvPr id="22" name="Group 38"/>
          <p:cNvGrpSpPr/>
          <p:nvPr/>
        </p:nvGrpSpPr>
        <p:grpSpPr>
          <a:xfrm>
            <a:off x="4769660" y="2390814"/>
            <a:ext cx="4114849" cy="1485900"/>
            <a:chOff x="4902199" y="990600"/>
            <a:chExt cx="4114849" cy="1485900"/>
          </a:xfrm>
        </p:grpSpPr>
        <p:grpSp>
          <p:nvGrpSpPr>
            <p:cNvPr id="25" name="Group 36"/>
            <p:cNvGrpSpPr/>
            <p:nvPr/>
          </p:nvGrpSpPr>
          <p:grpSpPr>
            <a:xfrm>
              <a:off x="4902200" y="1016000"/>
              <a:ext cx="4114848" cy="1453238"/>
              <a:chOff x="4953000" y="1308100"/>
              <a:chExt cx="4114848" cy="145323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953000" y="1308100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From appendix 3:</a:t>
                </a:r>
                <a:endParaRPr lang="en-US" sz="24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156200" y="1745675"/>
                <a:ext cx="391164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C, diamond(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=        2.9 kJ/mol</a:t>
                </a:r>
              </a:p>
              <a:p>
                <a:pPr lvl="0"/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O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                   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=           0 kJ/mol</a:t>
                </a:r>
              </a:p>
              <a:p>
                <a:pPr lvl="0"/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CO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                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 = -394.4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000" kern="0" dirty="0" smtClean="0">
                    <a:solidFill>
                      <a:srgbClr val="000000"/>
                    </a:solidFill>
                    <a:ea typeface="ＭＳ Ｐゴシック"/>
                    <a:sym typeface="Symbol" pitchFamily="18" charset="2"/>
                  </a:rPr>
                  <a:t>kJ/mol</a:t>
                </a: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4902199" y="990600"/>
              <a:ext cx="3992505" cy="1485900"/>
            </a:xfrm>
            <a:prstGeom prst="roundRect">
              <a:avLst>
                <a:gd name="adj" fmla="val 1225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7DC42-F702-4DF2-A96D-B12AB5D4E14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43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 smtClean="0">
                <a:solidFill>
                  <a:prstClr val="black"/>
                </a:solidFill>
              </a:rPr>
              <a:t>More </a:t>
            </a:r>
            <a:r>
              <a:rPr lang="en-US" sz="4000" u="sng" kern="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4000" u="sng" kern="0" dirty="0" smtClean="0">
                <a:solidFill>
                  <a:prstClr val="black"/>
                </a:solidFill>
              </a:rPr>
              <a:t>G° Calculations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998835"/>
            <a:ext cx="608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Similar to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H°, one can use the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G° for various reactions to determine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G° for the reaction of interest (a “Hess’ Law” for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G°)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914900" y="1854200"/>
            <a:ext cx="4064000" cy="1485900"/>
          </a:xfrm>
          <a:prstGeom prst="roundRect">
            <a:avLst>
              <a:gd name="adj" fmla="val 122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71303" y="1811338"/>
            <a:ext cx="382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Hess’ Law-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states that regardless of the multiple stages or steps of a reaction, the total enthalpy change for the reaction is the sum of all changes. 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9855" y="3860800"/>
            <a:ext cx="3200389" cy="976313"/>
            <a:chOff x="5667375" y="4127500"/>
            <a:chExt cx="3200389" cy="976313"/>
          </a:xfrm>
        </p:grpSpPr>
        <p:pic>
          <p:nvPicPr>
            <p:cNvPr id="10" name="Picture 2" descr="http://cdn2.hubspot.net/hub/323238/file-2447586006-jpg/cuts-explained-53fa3caf-bb89-4107-85ab-ce9747a7ef58-8-442x300_%281%2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7375" y="4157662"/>
              <a:ext cx="1304925" cy="885696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6943720" y="4559300"/>
              <a:ext cx="9175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images.clipartpanda.com/black-pencil-vector-KTnez4BE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9876" y="4127500"/>
              <a:ext cx="977888" cy="976313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288829" y="3333105"/>
            <a:ext cx="4302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is the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G</a:t>
            </a:r>
            <a:r>
              <a:rPr lang="en-US" sz="2400" dirty="0" smtClean="0"/>
              <a:t>°</a:t>
            </a:r>
            <a:r>
              <a:rPr lang="en-US" sz="2400" dirty="0" smtClean="0">
                <a:solidFill>
                  <a:prstClr val="black"/>
                </a:solidFill>
              </a:rPr>
              <a:t> for this reaction: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9998" y="4933305"/>
            <a:ext cx="98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Given: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44600" y="5394325"/>
            <a:ext cx="6252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dirty="0"/>
              <a:t>C(s, diamond) + O</a:t>
            </a:r>
            <a:r>
              <a:rPr lang="en-US" sz="2400" baseline="-25000" dirty="0"/>
              <a:t>2</a:t>
            </a:r>
            <a:r>
              <a:rPr lang="en-US" sz="2400" dirty="0"/>
              <a:t>(g)       </a:t>
            </a:r>
            <a:r>
              <a:rPr lang="en-US" sz="2400" dirty="0" smtClean="0"/>
              <a:t>  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(g</a:t>
            </a:r>
            <a:r>
              <a:rPr lang="en-US" sz="2400" dirty="0"/>
              <a:t>) 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</a:t>
            </a:r>
            <a:r>
              <a:rPr lang="en-US" sz="2400" dirty="0"/>
              <a:t>° = -397 kJ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320800" y="6061075"/>
            <a:ext cx="6112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dirty="0"/>
              <a:t>C(s, graphite) + O</a:t>
            </a:r>
            <a:r>
              <a:rPr lang="en-US" sz="2400" baseline="-25000" dirty="0"/>
              <a:t>2</a:t>
            </a:r>
            <a:r>
              <a:rPr lang="en-US" sz="2400" dirty="0"/>
              <a:t>(g)       </a:t>
            </a:r>
            <a:r>
              <a:rPr lang="en-US" sz="2400" dirty="0" smtClean="0"/>
              <a:t>   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(g</a:t>
            </a:r>
            <a:r>
              <a:rPr lang="en-US" sz="2400" dirty="0"/>
              <a:t>) 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G° = -394 kJ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013200" y="5638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038600" y="6299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843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 smtClean="0">
                <a:solidFill>
                  <a:prstClr val="black"/>
                </a:solidFill>
              </a:rPr>
              <a:t>More </a:t>
            </a:r>
            <a:r>
              <a:rPr lang="en-US" sz="4000" u="sng" kern="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4000" u="sng" kern="0" dirty="0" smtClean="0">
                <a:solidFill>
                  <a:prstClr val="black"/>
                </a:solidFill>
              </a:rPr>
              <a:t>G° Calculations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609855" y="1447800"/>
            <a:ext cx="3200389" cy="976313"/>
            <a:chOff x="5667375" y="4127500"/>
            <a:chExt cx="3200389" cy="976313"/>
          </a:xfrm>
        </p:grpSpPr>
        <p:pic>
          <p:nvPicPr>
            <p:cNvPr id="10" name="Picture 2" descr="http://cdn2.hubspot.net/hub/323238/file-2447586006-jpg/cuts-explained-53fa3caf-bb89-4107-85ab-ce9747a7ef58-8-442x300_%281%2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67375" y="4157662"/>
              <a:ext cx="1304925" cy="885696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6943720" y="4559300"/>
              <a:ext cx="9175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images.clipartpanda.com/black-pencil-vector-KTnez4BE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9876" y="4127500"/>
              <a:ext cx="977888" cy="976313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288829" y="920105"/>
            <a:ext cx="4302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is the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G</a:t>
            </a:r>
            <a:r>
              <a:rPr lang="en-US" sz="2400" dirty="0" smtClean="0"/>
              <a:t>°</a:t>
            </a:r>
            <a:r>
              <a:rPr lang="en-US" sz="2400" dirty="0" smtClean="0">
                <a:solidFill>
                  <a:prstClr val="black"/>
                </a:solidFill>
              </a:rPr>
              <a:t> for this reaction: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3700" y="3025775"/>
            <a:ext cx="8180701" cy="461665"/>
            <a:chOff x="1435100" y="2632075"/>
            <a:chExt cx="8180701" cy="461665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435100" y="2632075"/>
              <a:ext cx="81807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C(s, graphite) + 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</a:t>
              </a:r>
              <a:r>
                <a:rPr lang="en-US" sz="2400" dirty="0" smtClean="0"/>
                <a:t>    CO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(g</a:t>
              </a:r>
              <a:r>
                <a:rPr lang="en-US" sz="2400" dirty="0"/>
                <a:t>)  </a:t>
              </a:r>
              <a:r>
                <a:rPr lang="en-US" sz="2400" dirty="0" smtClean="0"/>
                <a:t>                               </a:t>
              </a:r>
              <a:r>
                <a:rPr lang="en-US" sz="2400" dirty="0" smtClean="0">
                  <a:latin typeface="Symbol" pitchFamily="18" charset="2"/>
                </a:rPr>
                <a:t>D</a:t>
              </a:r>
              <a:r>
                <a:rPr lang="en-US" sz="2400" dirty="0" smtClean="0"/>
                <a:t>G</a:t>
              </a:r>
              <a:r>
                <a:rPr lang="en-US" sz="2400" dirty="0"/>
                <a:t>° = -394 kJ</a:t>
              </a: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203700" y="28829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73287" y="3563143"/>
            <a:ext cx="6516784" cy="461665"/>
            <a:chOff x="877887" y="3169443"/>
            <a:chExt cx="6516784" cy="461665"/>
          </a:xfrm>
        </p:grpSpPr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877887" y="3169443"/>
              <a:ext cx="65167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CO</a:t>
              </a:r>
              <a:r>
                <a:rPr lang="en-US" sz="2400" baseline="-25000" dirty="0"/>
                <a:t>2</a:t>
              </a:r>
              <a:r>
                <a:rPr lang="en-US" sz="2400" dirty="0"/>
                <a:t>(g)  </a:t>
              </a:r>
              <a:r>
                <a:rPr lang="en-US" sz="2400" dirty="0" smtClean="0"/>
                <a:t>         </a:t>
              </a:r>
              <a:r>
                <a:rPr lang="en-US" sz="2400" dirty="0"/>
                <a:t>C(s, graphite) + O</a:t>
              </a:r>
              <a:r>
                <a:rPr lang="en-US" sz="2400" baseline="-25000" dirty="0"/>
                <a:t>2</a:t>
              </a:r>
              <a:r>
                <a:rPr lang="en-US" sz="2400" dirty="0"/>
                <a:t>(g)  </a:t>
              </a:r>
              <a:r>
                <a:rPr lang="en-US" sz="2400" dirty="0" smtClean="0"/>
                <a:t>     </a:t>
              </a:r>
              <a:r>
                <a:rPr lang="en-US" sz="2400" dirty="0" smtClean="0">
                  <a:latin typeface="Symbol" pitchFamily="18" charset="2"/>
                </a:rPr>
                <a:t>D</a:t>
              </a:r>
              <a:r>
                <a:rPr lang="en-US" sz="2400" dirty="0" smtClean="0"/>
                <a:t>G</a:t>
              </a:r>
              <a:r>
                <a:rPr lang="en-US" sz="2400" dirty="0"/>
                <a:t>° = </a:t>
              </a:r>
              <a:r>
                <a:rPr lang="en-US" sz="2400" dirty="0">
                  <a:solidFill>
                    <a:srgbClr val="FF0000"/>
                  </a:solidFill>
                </a:rPr>
                <a:t>+</a:t>
              </a:r>
              <a:r>
                <a:rPr lang="en-US" sz="2400" dirty="0"/>
                <a:t>394 kJ</a:t>
              </a: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1868487" y="3398043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34898" y="2139305"/>
            <a:ext cx="98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Given: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68300" y="2574925"/>
            <a:ext cx="8320163" cy="461665"/>
            <a:chOff x="368300" y="2625725"/>
            <a:chExt cx="8320163" cy="461665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368300" y="2625725"/>
              <a:ext cx="83201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C(s, diamond) + 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</a:t>
              </a:r>
              <a:r>
                <a:rPr lang="en-US" sz="2400" dirty="0" smtClean="0"/>
                <a:t>   CO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(g</a:t>
              </a:r>
              <a:r>
                <a:rPr lang="en-US" sz="2400" dirty="0"/>
                <a:t>) </a:t>
              </a:r>
              <a:r>
                <a:rPr lang="en-US" sz="2400" dirty="0" smtClean="0"/>
                <a:t>                                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dirty="0"/>
                <a:t>G° = -397 kJ</a:t>
              </a: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3136900" y="28702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3200" y="4673600"/>
            <a:ext cx="8320163" cy="461665"/>
            <a:chOff x="927100" y="4508500"/>
            <a:chExt cx="8320163" cy="461665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927100" y="4508500"/>
              <a:ext cx="83201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C(s, diamond) + 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</a:t>
              </a:r>
              <a:r>
                <a:rPr lang="en-US" sz="2400" dirty="0" smtClean="0"/>
                <a:t>   CO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(g</a:t>
              </a:r>
              <a:r>
                <a:rPr lang="en-US" sz="2400" dirty="0"/>
                <a:t>)  </a:t>
              </a:r>
              <a:r>
                <a:rPr lang="en-US" sz="2400" dirty="0" smtClean="0"/>
                <a:t>                                </a:t>
              </a:r>
              <a:r>
                <a:rPr lang="en-US" sz="2400" dirty="0" smtClean="0">
                  <a:latin typeface="Symbol" pitchFamily="18" charset="2"/>
                </a:rPr>
                <a:t>D</a:t>
              </a:r>
              <a:r>
                <a:rPr lang="en-US" sz="2400" dirty="0" smtClean="0"/>
                <a:t>G</a:t>
              </a:r>
              <a:r>
                <a:rPr lang="en-US" sz="2400" dirty="0"/>
                <a:t>° = -397 kJ</a:t>
              </a: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708400" y="47625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81200" y="5194300"/>
            <a:ext cx="6585714" cy="461665"/>
            <a:chOff x="927100" y="5194300"/>
            <a:chExt cx="6585714" cy="461665"/>
          </a:xfrm>
        </p:grpSpPr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927100" y="5194300"/>
              <a:ext cx="65857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CO</a:t>
              </a:r>
              <a:r>
                <a:rPr lang="en-US" sz="2400" baseline="-25000" dirty="0"/>
                <a:t>2</a:t>
              </a:r>
              <a:r>
                <a:rPr lang="en-US" sz="2400" dirty="0"/>
                <a:t>(g)       </a:t>
              </a:r>
              <a:r>
                <a:rPr lang="en-US" sz="2400" dirty="0" smtClean="0"/>
                <a:t>    </a:t>
              </a:r>
              <a:r>
                <a:rPr lang="en-US" sz="2400" dirty="0"/>
                <a:t>C(s, graphite) + O</a:t>
              </a:r>
              <a:r>
                <a:rPr lang="en-US" sz="2400" baseline="-25000" dirty="0"/>
                <a:t>2</a:t>
              </a:r>
              <a:r>
                <a:rPr lang="en-US" sz="2400" dirty="0"/>
                <a:t>(g)  </a:t>
              </a:r>
              <a:r>
                <a:rPr lang="en-US" sz="2400" dirty="0" smtClean="0"/>
                <a:t>      </a:t>
              </a:r>
              <a:r>
                <a:rPr lang="en-US" sz="2400" dirty="0" smtClean="0">
                  <a:latin typeface="Symbol" pitchFamily="18" charset="2"/>
                </a:rPr>
                <a:t>D</a:t>
              </a:r>
              <a:r>
                <a:rPr lang="en-US" sz="2400" dirty="0" smtClean="0"/>
                <a:t>G</a:t>
              </a:r>
              <a:r>
                <a:rPr lang="en-US" sz="2400" dirty="0"/>
                <a:t>° = </a:t>
              </a:r>
              <a:r>
                <a:rPr lang="en-US" sz="2400" dirty="0">
                  <a:solidFill>
                    <a:srgbClr val="FF0000"/>
                  </a:solidFill>
                </a:rPr>
                <a:t>+</a:t>
              </a:r>
              <a:r>
                <a:rPr lang="en-US" sz="2400" dirty="0"/>
                <a:t>394 kJ</a:t>
              </a: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1917700" y="54356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469900" y="57277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40" name="Group 39"/>
          <p:cNvGrpSpPr/>
          <p:nvPr/>
        </p:nvGrpSpPr>
        <p:grpSpPr>
          <a:xfrm>
            <a:off x="1079500" y="5832475"/>
            <a:ext cx="7106433" cy="461665"/>
            <a:chOff x="698500" y="6124575"/>
            <a:chExt cx="7106433" cy="461665"/>
          </a:xfrm>
        </p:grpSpPr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698500" y="6124575"/>
              <a:ext cx="71064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 dirty="0"/>
                <a:t>C(s, diamond)          C(s, graphite)    </a:t>
              </a:r>
              <a:r>
                <a:rPr lang="en-US" sz="2400" dirty="0" smtClean="0"/>
                <a:t>                  </a:t>
              </a:r>
              <a:r>
                <a:rPr lang="en-US" sz="2400" dirty="0" smtClean="0">
                  <a:latin typeface="Symbol" pitchFamily="18" charset="2"/>
                </a:rPr>
                <a:t>D</a:t>
              </a:r>
              <a:r>
                <a:rPr lang="en-US" sz="2400" dirty="0" smtClean="0"/>
                <a:t>G</a:t>
              </a:r>
              <a:r>
                <a:rPr lang="en-US" sz="2400" dirty="0"/>
                <a:t>° = -3 kJ</a:t>
              </a: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565400" y="63627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514600" y="6370935"/>
            <a:ext cx="4092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FF0000"/>
                </a:solidFill>
              </a:rPr>
              <a:t>G°</a:t>
            </a:r>
            <a:r>
              <a:rPr lang="en-US" sz="2400" baseline="-25000" dirty="0" err="1">
                <a:solidFill>
                  <a:srgbClr val="FF0000"/>
                </a:solidFill>
              </a:rPr>
              <a:t>rxn</a:t>
            </a:r>
            <a:r>
              <a:rPr lang="en-US" sz="2400" dirty="0">
                <a:solidFill>
                  <a:srgbClr val="FF0000"/>
                </a:solidFill>
              </a:rPr>
              <a:t> &lt; 0…..</a:t>
            </a:r>
            <a:r>
              <a:rPr lang="en-US" sz="2400" dirty="0" err="1">
                <a:solidFill>
                  <a:srgbClr val="FF0000"/>
                </a:solidFill>
              </a:rPr>
              <a:t>rxn</a:t>
            </a:r>
            <a:r>
              <a:rPr lang="en-US" sz="2400" dirty="0">
                <a:solidFill>
                  <a:srgbClr val="FF0000"/>
                </a:solidFill>
              </a:rPr>
              <a:t> is spontaneous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3530600" y="4826000"/>
            <a:ext cx="812800" cy="20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070100" y="5334000"/>
            <a:ext cx="812800" cy="20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59000" y="4813300"/>
            <a:ext cx="812800" cy="20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397500" y="5359400"/>
            <a:ext cx="812800" cy="20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21547" y="2622621"/>
            <a:ext cx="4592097" cy="43207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051539" y="3598985"/>
            <a:ext cx="4592097" cy="43207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/>
      <p:bldP spid="42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Alternative 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Calculation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3200" y="965200"/>
            <a:ext cx="6184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the following reaction spontaneous at 298 K?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	(assume standard conditions)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22562" name="Object 2"/>
          <p:cNvGraphicFramePr>
            <a:graphicFrameLocks noChangeAspect="1"/>
          </p:cNvGraphicFramePr>
          <p:nvPr/>
        </p:nvGraphicFramePr>
        <p:xfrm>
          <a:off x="1952625" y="1952625"/>
          <a:ext cx="5106988" cy="533400"/>
        </p:xfrm>
        <a:graphic>
          <a:graphicData uri="http://schemas.openxmlformats.org/presentationml/2006/ole">
            <p:oleObj spid="_x0000_s322581" name="Equation" r:id="rId3" imgW="2311400" imgH="241300" progId="Equation.3">
              <p:embed/>
            </p:oleObj>
          </a:graphicData>
        </a:graphic>
      </p:graphicFrame>
      <p:graphicFrame>
        <p:nvGraphicFramePr>
          <p:cNvPr id="8" name="Group 29"/>
          <p:cNvGraphicFramePr>
            <a:graphicFrameLocks noGrp="1"/>
          </p:cNvGraphicFramePr>
          <p:nvPr/>
        </p:nvGraphicFramePr>
        <p:xfrm>
          <a:off x="1485900" y="3111500"/>
          <a:ext cx="6096000" cy="18288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H°</a:t>
                      </a:r>
                      <a:r>
                        <a:rPr kumimoji="0" 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(kJ/mol)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S° (J/mol.K)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-397.7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21053" y="2571234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smtClean="0">
                <a:solidFill>
                  <a:sysClr val="windowText" lastClr="000000"/>
                </a:solidFill>
              </a:rPr>
              <a:t>Given:</a:t>
            </a:r>
            <a:endParaRPr lang="en-US" sz="28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05100" y="5524805"/>
            <a:ext cx="3714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i="1" dirty="0" err="1" smtClean="0"/>
              <a:t>G</a:t>
            </a:r>
            <a:r>
              <a:rPr lang="en-US" sz="2800" dirty="0" err="1" smtClean="0"/>
              <a:t>°</a:t>
            </a:r>
            <a:r>
              <a:rPr lang="en-US" sz="2800" baseline="-25000" dirty="0" err="1" smtClean="0"/>
              <a:t>rxn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H°</a:t>
            </a:r>
            <a:r>
              <a:rPr lang="en-US" sz="2800" baseline="-25000" dirty="0" err="1" smtClean="0"/>
              <a:t>rxn</a:t>
            </a:r>
            <a:r>
              <a:rPr lang="en-US" sz="2800" baseline="-25000" dirty="0" smtClean="0"/>
              <a:t>  </a:t>
            </a:r>
            <a:r>
              <a:rPr lang="en-US" sz="2800" dirty="0" smtClean="0"/>
              <a:t>-  </a:t>
            </a:r>
            <a:r>
              <a:rPr lang="en-US" sz="2800" dirty="0" err="1" smtClean="0"/>
              <a:t>T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i="1" dirty="0" err="1" smtClean="0"/>
              <a:t>S</a:t>
            </a:r>
            <a:r>
              <a:rPr lang="en-US" sz="2800" dirty="0" err="1" smtClean="0"/>
              <a:t>°</a:t>
            </a:r>
            <a:r>
              <a:rPr lang="en-US" sz="2800" baseline="-25000" dirty="0" err="1" smtClean="0"/>
              <a:t>rxn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4013200" y="55753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448300" y="55499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08600" y="6088062"/>
            <a:ext cx="422280" cy="388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775200" y="6108700"/>
            <a:ext cx="406400" cy="355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43400" y="6438900"/>
            <a:ext cx="181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First Calculate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97500" y="5308600"/>
            <a:ext cx="0" cy="3429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02200" y="4940300"/>
            <a:ext cx="96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Given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00" y="6286500"/>
            <a:ext cx="181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Then Find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67000" y="5973762"/>
            <a:ext cx="422280" cy="3889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8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Alternative 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Calculation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322562" name="Object 2"/>
          <p:cNvGraphicFramePr>
            <a:graphicFrameLocks noChangeAspect="1"/>
          </p:cNvGraphicFramePr>
          <p:nvPr/>
        </p:nvGraphicFramePr>
        <p:xfrm>
          <a:off x="1952625" y="949325"/>
          <a:ext cx="5106988" cy="533400"/>
        </p:xfrm>
        <a:graphic>
          <a:graphicData uri="http://schemas.openxmlformats.org/presentationml/2006/ole">
            <p:oleObj spid="_x0000_s323645" name="Equation" r:id="rId3" imgW="2311400" imgH="241300" progId="Equation.3">
              <p:embed/>
            </p:oleObj>
          </a:graphicData>
        </a:graphic>
      </p:graphicFrame>
      <p:graphicFrame>
        <p:nvGraphicFramePr>
          <p:cNvPr id="8" name="Group 29"/>
          <p:cNvGraphicFramePr>
            <a:graphicFrameLocks noGrp="1"/>
          </p:cNvGraphicFramePr>
          <p:nvPr/>
        </p:nvGraphicFramePr>
        <p:xfrm>
          <a:off x="1485900" y="1536700"/>
          <a:ext cx="6096000" cy="18288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H°</a:t>
                      </a:r>
                      <a:r>
                        <a:rPr kumimoji="0" 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(kJ/mol)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S° (J/mol.K)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-397.7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1436688" y="3611563"/>
          <a:ext cx="5980112" cy="1122362"/>
        </p:xfrm>
        <a:graphic>
          <a:graphicData uri="http://schemas.openxmlformats.org/presentationml/2006/ole">
            <p:oleObj spid="_x0000_s323646" name="Equation" r:id="rId4" imgW="3517900" imgH="660400" progId="Equation.3">
              <p:embed/>
            </p:oleObj>
          </a:graphicData>
        </a:graphic>
      </p:graphicFrame>
      <p:graphicFrame>
        <p:nvGraphicFramePr>
          <p:cNvPr id="323590" name="Object 6"/>
          <p:cNvGraphicFramePr>
            <a:graphicFrameLocks noChangeAspect="1"/>
          </p:cNvGraphicFramePr>
          <p:nvPr/>
        </p:nvGraphicFramePr>
        <p:xfrm>
          <a:off x="1503363" y="5124450"/>
          <a:ext cx="5095875" cy="1425575"/>
        </p:xfrm>
        <a:graphic>
          <a:graphicData uri="http://schemas.openxmlformats.org/presentationml/2006/ole">
            <p:oleObj spid="_x0000_s323647" name="Equation" r:id="rId5" imgW="2997200" imgH="8382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23"/>
            <a:ext cx="635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Alternative 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Calculation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322562" name="Object 2"/>
          <p:cNvGraphicFramePr>
            <a:graphicFrameLocks noChangeAspect="1"/>
          </p:cNvGraphicFramePr>
          <p:nvPr/>
        </p:nvGraphicFramePr>
        <p:xfrm>
          <a:off x="1952625" y="949325"/>
          <a:ext cx="5106988" cy="533400"/>
        </p:xfrm>
        <a:graphic>
          <a:graphicData uri="http://schemas.openxmlformats.org/presentationml/2006/ole">
            <p:oleObj spid="_x0000_s324651" name="Equation" r:id="rId3" imgW="2311400" imgH="241300" progId="Equation.3">
              <p:embed/>
            </p:oleObj>
          </a:graphicData>
        </a:graphic>
      </p:graphicFrame>
      <p:graphicFrame>
        <p:nvGraphicFramePr>
          <p:cNvPr id="8" name="Group 29"/>
          <p:cNvGraphicFramePr>
            <a:graphicFrameLocks noGrp="1"/>
          </p:cNvGraphicFramePr>
          <p:nvPr/>
        </p:nvGraphicFramePr>
        <p:xfrm>
          <a:off x="1485900" y="1536700"/>
          <a:ext cx="6096000" cy="18288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H°</a:t>
                      </a:r>
                      <a:r>
                        <a:rPr kumimoji="0" 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kJ/mol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S° (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J/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mol.K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-397.7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KCl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0" y="3378200"/>
            <a:ext cx="2424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H°</a:t>
            </a:r>
            <a:r>
              <a:rPr lang="en-US" sz="2800" baseline="-25000" dirty="0" err="1" smtClean="0"/>
              <a:t>rxn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-144 </a:t>
            </a:r>
            <a:r>
              <a:rPr lang="en-US" sz="2800" dirty="0"/>
              <a:t>kJ</a:t>
            </a:r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53100" y="3365500"/>
            <a:ext cx="2618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S°</a:t>
            </a:r>
            <a:r>
              <a:rPr lang="en-US" sz="2800" baseline="-25000" dirty="0" err="1" smtClean="0"/>
              <a:t>rxn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-36.8 J/K</a:t>
            </a:r>
            <a:endParaRPr lang="en-US" dirty="0"/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330200" y="4575168"/>
          <a:ext cx="4912404" cy="1444632"/>
        </p:xfrm>
        <a:graphic>
          <a:graphicData uri="http://schemas.openxmlformats.org/presentationml/2006/ole">
            <p:oleObj spid="_x0000_s324652" name="Equation" r:id="rId4" imgW="2806700" imgH="825500" progId="Equation.3">
              <p:embed/>
            </p:oleObj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14300" y="6155035"/>
            <a:ext cx="5173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FF0000"/>
                </a:solidFill>
              </a:rPr>
              <a:t>G°</a:t>
            </a:r>
            <a:r>
              <a:rPr lang="en-US" sz="2400" baseline="-25000" dirty="0" err="1">
                <a:solidFill>
                  <a:srgbClr val="FF0000"/>
                </a:solidFill>
              </a:rPr>
              <a:t>rxn</a:t>
            </a:r>
            <a:r>
              <a:rPr lang="en-US" sz="2400" dirty="0">
                <a:solidFill>
                  <a:srgbClr val="FF0000"/>
                </a:solidFill>
              </a:rPr>
              <a:t> &lt; 0…..</a:t>
            </a:r>
            <a:r>
              <a:rPr lang="en-US" sz="2400" dirty="0" err="1">
                <a:solidFill>
                  <a:srgbClr val="FF0000"/>
                </a:solidFill>
              </a:rPr>
              <a:t>rxn</a:t>
            </a:r>
            <a:r>
              <a:rPr lang="en-US" sz="2400" dirty="0">
                <a:solidFill>
                  <a:srgbClr val="FF0000"/>
                </a:solidFill>
              </a:rPr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spontaneous at 298 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924300"/>
            <a:ext cx="33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7030A0"/>
                </a:solidFill>
              </a:rPr>
              <a:t>Enthalpically</a:t>
            </a:r>
            <a:r>
              <a:rPr lang="en-US" sz="2000" dirty="0" smtClean="0">
                <a:solidFill>
                  <a:srgbClr val="7030A0"/>
                </a:solidFill>
              </a:rPr>
              <a:t> favorable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0500" y="3913128"/>
            <a:ext cx="33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7030A0"/>
                </a:solidFill>
              </a:rPr>
              <a:t>Entropically</a:t>
            </a:r>
            <a:r>
              <a:rPr lang="en-US" sz="2000" dirty="0" smtClean="0">
                <a:solidFill>
                  <a:srgbClr val="7030A0"/>
                </a:solidFill>
              </a:rPr>
              <a:t> unfavorable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2100" y="4533900"/>
            <a:ext cx="3924300" cy="248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702300" y="4605635"/>
            <a:ext cx="3051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What about at 5000 K?</a:t>
            </a:r>
            <a:endParaRPr lang="en-US" sz="24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223000" y="5261424"/>
            <a:ext cx="2132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G°</a:t>
            </a:r>
            <a:r>
              <a:rPr lang="en-US" sz="2800" baseline="-25000" dirty="0" err="1" smtClean="0"/>
              <a:t>rxn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50 kJ</a:t>
            </a:r>
            <a:endParaRPr lang="en-US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473700" y="5774035"/>
            <a:ext cx="36067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dirty="0" err="1"/>
              <a:t>G°</a:t>
            </a:r>
            <a:r>
              <a:rPr lang="en-US" sz="2400" baseline="-25000" dirty="0" err="1"/>
              <a:t>rxn</a:t>
            </a:r>
            <a:r>
              <a:rPr lang="en-US" sz="2400" dirty="0"/>
              <a:t> </a:t>
            </a:r>
            <a:r>
              <a:rPr lang="en-US" sz="2400" dirty="0" smtClean="0"/>
              <a:t>&gt; 0…</a:t>
            </a:r>
            <a:r>
              <a:rPr lang="en-US" sz="2400" dirty="0" err="1" smtClean="0"/>
              <a:t>rxn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err="1" smtClean="0"/>
              <a:t>nonspontaneous</a:t>
            </a:r>
            <a:r>
              <a:rPr lang="en-US" sz="2400" dirty="0" smtClean="0"/>
              <a:t> at 5000 K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99836" y="4963482"/>
            <a:ext cx="2220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(Assuming the same </a:t>
            </a:r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H and S)</a:t>
            </a:r>
            <a:endParaRPr lang="en-US" sz="12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4967" y="323"/>
            <a:ext cx="7068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Temperature Dependence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526337" name="Object 1"/>
          <p:cNvGraphicFramePr>
            <a:graphicFrameLocks noChangeAspect="1"/>
          </p:cNvGraphicFramePr>
          <p:nvPr/>
        </p:nvGraphicFramePr>
        <p:xfrm>
          <a:off x="150720" y="1592417"/>
          <a:ext cx="4036193" cy="421561"/>
        </p:xfrm>
        <a:graphic>
          <a:graphicData uri="http://schemas.openxmlformats.org/presentationml/2006/ole">
            <p:oleObj spid="_x0000_s526356" name="Equation" r:id="rId3" imgW="2311400" imgH="241300" progId="Equation.3">
              <p:embed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313837" y="2015801"/>
            <a:ext cx="2836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G°</a:t>
            </a:r>
            <a:r>
              <a:rPr lang="en-US" sz="2000" baseline="-25000" dirty="0" err="1" smtClean="0"/>
              <a:t>rxn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   50 kJ at  5000 K</a:t>
            </a:r>
            <a:endParaRPr lang="en-US" sz="1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05467" y="1253809"/>
            <a:ext cx="28577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G°</a:t>
            </a:r>
            <a:r>
              <a:rPr lang="en-US" sz="2000" baseline="-25000" dirty="0" err="1" smtClean="0"/>
              <a:t>rxn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-133 kJ at    298 K</a:t>
            </a:r>
            <a:endParaRPr lang="en-US" sz="1400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369203" y="1251435"/>
            <a:ext cx="1544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Spontaneous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109628" y="2016785"/>
            <a:ext cx="1961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Nonspontaneous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025" y="2652772"/>
            <a:ext cx="915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Reaction spontaneity is a temperature dependent phenomenon!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11" name="Picture 5" descr="19_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89"/>
          <a:stretch>
            <a:fillRect/>
          </a:stretch>
        </p:blipFill>
        <p:spPr>
          <a:xfrm>
            <a:off x="2341544" y="3439141"/>
            <a:ext cx="4451667" cy="1864585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36696" y="5806158"/>
            <a:ext cx="3398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i="1" dirty="0" err="1" smtClean="0"/>
              <a:t>G</a:t>
            </a:r>
            <a:r>
              <a:rPr lang="en-US" sz="2800" baseline="-25000" dirty="0" err="1" smtClean="0"/>
              <a:t>rxn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rxn</a:t>
            </a:r>
            <a:r>
              <a:rPr lang="en-US" sz="2800" baseline="-25000" dirty="0" smtClean="0"/>
              <a:t>  </a:t>
            </a:r>
            <a:r>
              <a:rPr lang="en-US" sz="2800" dirty="0" smtClean="0"/>
              <a:t>-  </a:t>
            </a:r>
            <a:r>
              <a:rPr lang="en-US" sz="3600" dirty="0" err="1" smtClean="0">
                <a:solidFill>
                  <a:srgbClr val="FF0000"/>
                </a:solidFill>
              </a:rPr>
              <a:t>T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i="1" dirty="0" err="1" smtClean="0"/>
              <a:t>S</a:t>
            </a:r>
            <a:r>
              <a:rPr lang="en-US" sz="2800" baseline="-25000" dirty="0" err="1" smtClean="0"/>
              <a:t>rxn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2A20B-0497-4A7C-8C7F-50FFA232B32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1" name="Picture 7" descr="D:\Ramesh dont del\CHANG-11e\Art File\labeled_jpegs\17_labeled_images\cha02680_t17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3545" y="1005437"/>
            <a:ext cx="2791591" cy="53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82489" y="14837"/>
            <a:ext cx="6353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Standard Entropy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1" y="1514929"/>
            <a:ext cx="561339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Difficult to count the number of microstates directly.</a:t>
            </a:r>
          </a:p>
          <a:p>
            <a:pPr marL="228600" indent="-2286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Measured by </a:t>
            </a:r>
            <a:r>
              <a:rPr lang="en-US" sz="2400" dirty="0" err="1" smtClean="0"/>
              <a:t>calorimetery</a:t>
            </a:r>
            <a:r>
              <a:rPr lang="en-US" sz="2400" dirty="0" smtClean="0"/>
              <a:t>.</a:t>
            </a:r>
          </a:p>
          <a:p>
            <a:pPr marL="228600" indent="-2286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Standard entropy</a:t>
            </a:r>
            <a:r>
              <a:rPr lang="en-US" sz="2400" b="1" dirty="0" smtClean="0"/>
              <a:t> (S</a:t>
            </a:r>
            <a:r>
              <a:rPr lang="en-US" sz="2400" b="1" dirty="0" smtClean="0">
                <a:sym typeface="Symbol" pitchFamily="18" charset="2"/>
              </a:rPr>
              <a:t></a:t>
            </a:r>
            <a:r>
              <a:rPr lang="en-US" sz="2400" b="1" dirty="0" smtClean="0"/>
              <a:t>) </a:t>
            </a:r>
            <a:r>
              <a:rPr lang="en-US" sz="2400" dirty="0" smtClean="0"/>
              <a:t>absolute entropy of a substance at 1 </a:t>
            </a:r>
            <a:r>
              <a:rPr lang="en-US" sz="2400" dirty="0" err="1" smtClean="0"/>
              <a:t>atm</a:t>
            </a:r>
            <a:r>
              <a:rPr lang="en-US" sz="2400" dirty="0" smtClean="0"/>
              <a:t> (typically at 25</a:t>
            </a:r>
            <a:r>
              <a:rPr lang="en-US" sz="2400" dirty="0" smtClean="0">
                <a:sym typeface="Symbol" pitchFamily="18" charset="2"/>
              </a:rPr>
              <a:t>C)</a:t>
            </a:r>
          </a:p>
          <a:p>
            <a:pPr marL="228600" indent="-2286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Symbol" pitchFamily="18" charset="2"/>
              </a:rPr>
              <a:t>Units of J K</a:t>
            </a:r>
            <a:r>
              <a:rPr lang="en-US" sz="2400" baseline="30000" dirty="0" smtClean="0">
                <a:sym typeface="Symbol" pitchFamily="18" charset="2"/>
              </a:rPr>
              <a:t>-1</a:t>
            </a:r>
            <a:r>
              <a:rPr lang="en-US" sz="2400" dirty="0" smtClean="0">
                <a:sym typeface="Symbol" pitchFamily="18" charset="2"/>
              </a:rPr>
              <a:t> mol</a:t>
            </a:r>
            <a:r>
              <a:rPr lang="en-US" sz="2400" baseline="30000" dirty="0" smtClean="0">
                <a:sym typeface="Symbol" pitchFamily="18" charset="2"/>
              </a:rPr>
              <a:t>-1</a:t>
            </a:r>
          </a:p>
          <a:p>
            <a:pPr marL="228600" indent="-2286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Symbol" pitchFamily="18" charset="2"/>
              </a:rPr>
              <a:t>All positive values.</a:t>
            </a:r>
          </a:p>
          <a:p>
            <a:pPr marL="228600" indent="-2286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Symbol" pitchFamily="18" charset="2"/>
              </a:rPr>
              <a:t>Absolute values (unlike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smtClean="0">
                <a:sym typeface="Symbol" pitchFamily="18" charset="2"/>
              </a:rPr>
              <a:t>H which is relative)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442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4967" y="323"/>
            <a:ext cx="7068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Temperature Dependence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00259" y="3404586"/>
            <a:ext cx="2411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i="1" dirty="0" smtClean="0"/>
              <a:t>G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  </a:t>
            </a:r>
            <a:r>
              <a:rPr lang="en-US" sz="2800" dirty="0" smtClean="0"/>
              <a:t>-  T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i="1" dirty="0" smtClean="0"/>
              <a:t>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67508" y="994786"/>
            <a:ext cx="5998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Enthalpy: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smtClean="0">
                <a:latin typeface="Symbol" pitchFamily="18" charset="2"/>
              </a:rPr>
              <a:t>	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H</a:t>
            </a:r>
            <a:r>
              <a:rPr lang="en-US" baseline="-25000" dirty="0" err="1" smtClean="0"/>
              <a:t>rxn</a:t>
            </a:r>
            <a:r>
              <a:rPr lang="en-US" dirty="0" smtClean="0"/>
              <a:t> &lt; 0       The reaction is </a:t>
            </a:r>
            <a:r>
              <a:rPr lang="en-US" dirty="0" err="1" smtClean="0"/>
              <a:t>enthalpically</a:t>
            </a:r>
            <a:r>
              <a:rPr lang="en-US" dirty="0" smtClean="0"/>
              <a:t> favorable.</a:t>
            </a:r>
          </a:p>
          <a:p>
            <a:endParaRPr lang="en-US" dirty="0" smtClean="0"/>
          </a:p>
          <a:p>
            <a:r>
              <a:rPr lang="en-US" dirty="0" smtClean="0"/>
              <a:t>Entropy:</a:t>
            </a:r>
          </a:p>
          <a:p>
            <a:r>
              <a:rPr lang="en-US" dirty="0" smtClean="0"/>
              <a:t>   	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S</a:t>
            </a:r>
            <a:r>
              <a:rPr lang="en-US" baseline="-25000" dirty="0" err="1" smtClean="0"/>
              <a:t>rxn</a:t>
            </a:r>
            <a:r>
              <a:rPr lang="en-US" dirty="0" smtClean="0"/>
              <a:t> &gt; 0       The reaction is </a:t>
            </a:r>
            <a:r>
              <a:rPr lang="en-US" dirty="0" err="1" smtClean="0"/>
              <a:t>entropically</a:t>
            </a:r>
            <a:r>
              <a:rPr lang="en-US" dirty="0" smtClean="0"/>
              <a:t> favorable.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0025" y="2592484"/>
            <a:ext cx="915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Need both to predict spontaneity. And sometimes temperature!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1742" y="3091271"/>
            <a:ext cx="233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G &lt; 0	Spontaneous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3415" y="3414494"/>
            <a:ext cx="270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G &gt; 0	</a:t>
            </a:r>
            <a:r>
              <a:rPr lang="en-US" dirty="0" err="1" smtClean="0">
                <a:solidFill>
                  <a:srgbClr val="FF0000"/>
                </a:solidFill>
              </a:rPr>
              <a:t>Nonspontaneous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5095" y="3747758"/>
            <a:ext cx="218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G = 0	Equilibrium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85664" y="4253792"/>
            <a:ext cx="735543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</a:t>
            </a:r>
            <a:r>
              <a:rPr lang="en-US" sz="2400" dirty="0" smtClean="0"/>
              <a:t>1)  If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H &lt; 0 and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 &gt; </a:t>
            </a:r>
            <a:r>
              <a:rPr lang="en-US" sz="2400" dirty="0" smtClean="0"/>
              <a:t>0, then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 is negative </a:t>
            </a:r>
            <a:r>
              <a:rPr lang="en-US" sz="2400" dirty="0"/>
              <a:t>at all T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185664" y="5432800"/>
            <a:ext cx="78865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</a:t>
            </a:r>
            <a:r>
              <a:rPr lang="en-US" sz="2400" dirty="0" smtClean="0"/>
              <a:t>3)  If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H &lt; 0 and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 &lt; </a:t>
            </a:r>
            <a:r>
              <a:rPr lang="en-US" sz="2400" dirty="0" smtClean="0"/>
              <a:t>0, then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 </a:t>
            </a:r>
            <a:r>
              <a:rPr lang="en-US" sz="2400" dirty="0" smtClean="0">
                <a:solidFill>
                  <a:srgbClr val="0000FF"/>
                </a:solidFill>
              </a:rPr>
              <a:t>depends on T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87344" y="4818160"/>
            <a:ext cx="70322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</a:t>
            </a:r>
            <a:r>
              <a:rPr lang="en-US" sz="2400" dirty="0" smtClean="0"/>
              <a:t>2)  If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H &gt; 0 and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 &gt; 0, then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G </a:t>
            </a:r>
            <a:r>
              <a:rPr lang="en-US" sz="2400" dirty="0">
                <a:solidFill>
                  <a:srgbClr val="0000FF"/>
                </a:solidFill>
              </a:rPr>
              <a:t>depends on T </a:t>
            </a:r>
            <a:endParaRPr lang="en-US" sz="2400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187344" y="6047408"/>
            <a:ext cx="78865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</a:t>
            </a:r>
            <a:r>
              <a:rPr lang="en-US" sz="2400" dirty="0" smtClean="0"/>
              <a:t>4)  </a:t>
            </a:r>
            <a:r>
              <a:rPr lang="en-US" sz="2400" dirty="0">
                <a:solidFill>
                  <a:prstClr val="black"/>
                </a:solidFill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 D</a:t>
            </a:r>
            <a:r>
              <a:rPr lang="en-US" sz="2400" dirty="0">
                <a:solidFill>
                  <a:prstClr val="black"/>
                </a:solidFill>
              </a:rPr>
              <a:t>H &gt; 0 and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S &lt; 0, then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G is positive at all 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4149" y="4769873"/>
            <a:ext cx="6200263" cy="1129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00259" y="1334698"/>
            <a:ext cx="2411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i="1" dirty="0" smtClean="0"/>
              <a:t>G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  </a:t>
            </a:r>
            <a:r>
              <a:rPr lang="en-US" sz="2800" dirty="0" smtClean="0"/>
              <a:t>-  T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i="1" dirty="0" smtClean="0"/>
              <a:t>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761742" y="1021383"/>
            <a:ext cx="233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G &lt; 0	Spontaneous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3415" y="1344606"/>
            <a:ext cx="270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G &gt; 0	</a:t>
            </a:r>
            <a:r>
              <a:rPr lang="en-US" dirty="0" err="1" smtClean="0">
                <a:solidFill>
                  <a:srgbClr val="FF0000"/>
                </a:solidFill>
              </a:rPr>
              <a:t>Nonspontaneous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5095" y="1677870"/>
            <a:ext cx="218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G = 0	Equilibrium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5664" y="2247584"/>
            <a:ext cx="74219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3) 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H </a:t>
            </a:r>
            <a:r>
              <a:rPr lang="en-US" sz="2400" dirty="0"/>
              <a:t>&lt; 0 and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 &lt; </a:t>
            </a:r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22080" y="2755318"/>
            <a:ext cx="7421920" cy="9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If</a:t>
            </a:r>
            <a:r>
              <a:rPr lang="en-US" sz="2400" dirty="0">
                <a:latin typeface="Symbol" pitchFamily="18" charset="2"/>
              </a:rPr>
              <a:t> D</a:t>
            </a:r>
            <a:r>
              <a:rPr lang="en-US" sz="2400" dirty="0"/>
              <a:t>H </a:t>
            </a:r>
            <a:r>
              <a:rPr lang="en-US" sz="2400" dirty="0" smtClean="0"/>
              <a:t>&lt; T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S, then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 is positive.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	If</a:t>
            </a:r>
            <a:r>
              <a:rPr lang="en-US" sz="2400" dirty="0" smtClean="0">
                <a:latin typeface="Symbol" pitchFamily="18" charset="2"/>
              </a:rPr>
              <a:t> D</a:t>
            </a:r>
            <a:r>
              <a:rPr lang="en-US" sz="2400" dirty="0" smtClean="0"/>
              <a:t>H &gt; T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S, then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 is negative.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34967" y="323"/>
            <a:ext cx="7068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4000" b="0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Temperature Dependence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182199" y="4374274"/>
            <a:ext cx="74219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2) 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H &gt; </a:t>
            </a:r>
            <a:r>
              <a:rPr lang="en-US" sz="2400" dirty="0"/>
              <a:t>0 and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S </a:t>
            </a:r>
            <a:r>
              <a:rPr lang="en-US" sz="2400" dirty="0" smtClean="0"/>
              <a:t>&gt; 0</a:t>
            </a:r>
            <a:endParaRPr lang="en-US" sz="2400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718615" y="4882008"/>
            <a:ext cx="7421920" cy="9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     If</a:t>
            </a:r>
            <a:r>
              <a:rPr lang="en-US" sz="2400" dirty="0">
                <a:latin typeface="Symbol" pitchFamily="18" charset="2"/>
              </a:rPr>
              <a:t> D</a:t>
            </a:r>
            <a:r>
              <a:rPr lang="en-US" sz="2400" dirty="0"/>
              <a:t>H </a:t>
            </a:r>
            <a:r>
              <a:rPr lang="en-US" sz="2400" dirty="0" smtClean="0"/>
              <a:t>&lt; T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S, then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 is negative.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	If</a:t>
            </a:r>
            <a:r>
              <a:rPr lang="en-US" sz="2400" dirty="0" smtClean="0">
                <a:latin typeface="Symbol" pitchFamily="18" charset="2"/>
              </a:rPr>
              <a:t> D</a:t>
            </a:r>
            <a:r>
              <a:rPr lang="en-US" sz="2400" dirty="0" smtClean="0"/>
              <a:t>H &gt; T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S, then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 is positive.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88674" y="3584863"/>
            <a:ext cx="312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Nonspontaneous</a:t>
            </a:r>
            <a:r>
              <a:rPr lang="en-US" sz="2000" dirty="0" smtClean="0">
                <a:solidFill>
                  <a:srgbClr val="FF0000"/>
                </a:solidFill>
              </a:rPr>
              <a:t> at high 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Spontaneous at low 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6997" y="2254182"/>
            <a:ext cx="4817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Enthalpically</a:t>
            </a:r>
            <a:r>
              <a:rPr lang="en-US" dirty="0" smtClean="0">
                <a:solidFill>
                  <a:srgbClr val="0000FF"/>
                </a:solidFill>
              </a:rPr>
              <a:t> favorable, </a:t>
            </a:r>
            <a:r>
              <a:rPr lang="en-US" dirty="0" err="1" smtClean="0">
                <a:solidFill>
                  <a:srgbClr val="0000FF"/>
                </a:solidFill>
              </a:rPr>
              <a:t>entropically</a:t>
            </a:r>
            <a:r>
              <a:rPr lang="en-US" dirty="0" smtClean="0">
                <a:solidFill>
                  <a:srgbClr val="0000FF"/>
                </a:solidFill>
              </a:rPr>
              <a:t> unfavorable)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4315" y="4372120"/>
            <a:ext cx="4817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Enthalpically</a:t>
            </a:r>
            <a:r>
              <a:rPr lang="en-US" dirty="0" smtClean="0">
                <a:solidFill>
                  <a:srgbClr val="0000FF"/>
                </a:solidFill>
              </a:rPr>
              <a:t> unfavorable, </a:t>
            </a:r>
            <a:r>
              <a:rPr lang="en-US" dirty="0" err="1" smtClean="0">
                <a:solidFill>
                  <a:srgbClr val="0000FF"/>
                </a:solidFill>
              </a:rPr>
              <a:t>entropically</a:t>
            </a:r>
            <a:r>
              <a:rPr lang="en-US" dirty="0" smtClean="0">
                <a:solidFill>
                  <a:srgbClr val="0000FF"/>
                </a:solidFill>
              </a:rPr>
              <a:t> favorable)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1" y="5794389"/>
            <a:ext cx="312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Spontaneous at high T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Nonspontaneous</a:t>
            </a:r>
            <a:r>
              <a:rPr lang="en-US" sz="2000" dirty="0" smtClean="0">
                <a:solidFill>
                  <a:srgbClr val="FF0000"/>
                </a:solidFill>
              </a:rPr>
              <a:t> at low 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36E9C-91AE-40A5-88C6-A5754E03F80B}" type="slidenum">
              <a:rPr 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302000" y="995099"/>
            <a:ext cx="2544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S</a:t>
            </a:r>
          </a:p>
        </p:txBody>
      </p:sp>
      <p:pic>
        <p:nvPicPr>
          <p:cNvPr id="38916" name="Picture 7" descr="D:\Ramesh dont del\CHANG-11e\Art File\labeled_jpegs\17_labeled_images\cha02680_t17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308" y="1696214"/>
            <a:ext cx="7355393" cy="236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ur25542_t1803"/>
          <p:cNvPicPr>
            <a:picLocks noChangeAspect="1" noChangeArrowheads="1"/>
          </p:cNvPicPr>
          <p:nvPr/>
        </p:nvPicPr>
        <p:blipFill>
          <a:blip r:embed="rId3" cstate="print"/>
          <a:srcRect t="7541"/>
          <a:stretch>
            <a:fillRect/>
          </a:stretch>
        </p:blipFill>
        <p:spPr>
          <a:xfrm>
            <a:off x="679939" y="4351338"/>
            <a:ext cx="7772400" cy="1868488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34967" y="323"/>
            <a:ext cx="7068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G Temperature Dependence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11711-4537-49A3-BFB5-8CE455435B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34967" y="323"/>
            <a:ext cx="7068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G Temperature Dependence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3984578" y="1038393"/>
            <a:ext cx="4499853" cy="5105602"/>
            <a:chOff x="3581400" y="1798591"/>
            <a:chExt cx="4419600" cy="529566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1798591"/>
              <a:ext cx="4419600" cy="529566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536223" y="3213163"/>
              <a:ext cx="1954823" cy="538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</a:rPr>
                <a:t>Nonspontaneous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8800" y="5334000"/>
              <a:ext cx="17526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</a:rPr>
                <a:t>Spontaneous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73574" y="1352238"/>
            <a:ext cx="4205683" cy="4876800"/>
          </a:xfrm>
          <a:prstGeom prst="rect">
            <a:avLst/>
          </a:prstGeom>
        </p:spPr>
        <p:txBody>
          <a:bodyPr/>
          <a:lstStyle/>
          <a:p>
            <a:pPr marL="908050" lvl="1" indent="-908050" eaLnBrk="1" hangingPunct="1">
              <a:spcBef>
                <a:spcPts val="1200"/>
              </a:spcBef>
              <a:buClr>
                <a:srgbClr val="C0504D"/>
              </a:buClr>
              <a:buSzPct val="75000"/>
              <a:defRPr/>
            </a:pPr>
            <a:r>
              <a:rPr lang="en-US" altLang="en-US" sz="2800" u="sng" kern="0" dirty="0" smtClean="0">
                <a:latin typeface="Calibri"/>
                <a:sym typeface="Symbol" pitchFamily="18" charset="2"/>
              </a:rPr>
              <a:t>Four possible scenarios:</a:t>
            </a:r>
          </a:p>
          <a:p>
            <a:pPr marL="908050" lvl="1" indent="-436563" eaLnBrk="1" hangingPunct="1">
              <a:spcBef>
                <a:spcPts val="1200"/>
              </a:spcBef>
              <a:buClr>
                <a:srgbClr val="C0504D"/>
              </a:buClr>
              <a:buSzPct val="75000"/>
              <a:defRPr/>
            </a:pPr>
            <a:r>
              <a:rPr lang="en-US" altLang="en-US" sz="2800" kern="0" dirty="0" smtClean="0">
                <a:solidFill>
                  <a:srgbClr val="FF0000"/>
                </a:solidFill>
                <a:latin typeface="Calibri" panose="020F0502020204030204" pitchFamily="34" charset="0"/>
                <a:sym typeface="Symbol" pitchFamily="18" charset="2"/>
              </a:rPr>
              <a:t>(1)  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 pitchFamily="18" charset="2"/>
              </a:rPr>
              <a:t></a:t>
            </a:r>
            <a:r>
              <a:rPr lang="en-US" altLang="en-US" sz="2800" i="1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&lt; 0, 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</a:t>
            </a:r>
            <a:r>
              <a:rPr lang="en-US" altLang="en-US" sz="2800" i="1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S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 &gt; 0</a:t>
            </a:r>
          </a:p>
          <a:p>
            <a:pPr marL="908050" lvl="1" indent="-436563" eaLnBrk="1" hangingPunct="1">
              <a:spcBef>
                <a:spcPts val="600"/>
              </a:spcBef>
              <a:buClr>
                <a:srgbClr val="C0504D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2800" kern="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908050" lvl="1" indent="-436563" eaLnBrk="1" hangingPunct="1">
              <a:spcBef>
                <a:spcPts val="600"/>
              </a:spcBef>
              <a:buClr>
                <a:srgbClr val="C0504D"/>
              </a:buClr>
              <a:buSzPct val="75000"/>
              <a:defRPr/>
            </a:pPr>
            <a:r>
              <a:rPr lang="en-US" altLang="en-US" sz="2800" kern="0" dirty="0" smtClean="0">
                <a:solidFill>
                  <a:srgbClr val="FF0000"/>
                </a:solidFill>
                <a:latin typeface="Calibri" panose="020F0502020204030204" pitchFamily="34" charset="0"/>
                <a:sym typeface="Symbol" pitchFamily="18" charset="2"/>
              </a:rPr>
              <a:t>(2)  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 pitchFamily="18" charset="2"/>
              </a:rPr>
              <a:t></a:t>
            </a:r>
            <a:r>
              <a:rPr lang="en-US" altLang="en-US" sz="2800" i="1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&gt; 0, 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</a:t>
            </a:r>
            <a:r>
              <a:rPr lang="en-US" altLang="en-US" sz="2800" i="1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S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 &gt; 0</a:t>
            </a:r>
            <a:endParaRPr lang="en-US" altLang="en-US" sz="28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08050" lvl="1" indent="-436563" eaLnBrk="1" hangingPunct="1">
              <a:spcBef>
                <a:spcPts val="600"/>
              </a:spcBef>
              <a:buClr>
                <a:srgbClr val="C0504D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2800" kern="0" dirty="0" smtClean="0">
              <a:solidFill>
                <a:srgbClr val="0000CC"/>
              </a:solidFill>
              <a:latin typeface="Calibri" panose="020F0502020204030204" pitchFamily="34" charset="0"/>
              <a:sym typeface="Symbol" pitchFamily="18" charset="2"/>
            </a:endParaRPr>
          </a:p>
          <a:p>
            <a:pPr marL="908050" lvl="1" indent="-436563" eaLnBrk="1" hangingPunct="1">
              <a:spcBef>
                <a:spcPts val="600"/>
              </a:spcBef>
              <a:buClr>
                <a:srgbClr val="C0504D"/>
              </a:buClr>
              <a:buSzPct val="75000"/>
              <a:defRPr/>
            </a:pPr>
            <a:r>
              <a:rPr lang="en-US" altLang="en-US" sz="2800" kern="0" dirty="0" smtClean="0">
                <a:solidFill>
                  <a:srgbClr val="FF0000"/>
                </a:solidFill>
                <a:latin typeface="Calibri" panose="020F0502020204030204" pitchFamily="34" charset="0"/>
                <a:sym typeface="Symbol" pitchFamily="18" charset="2"/>
              </a:rPr>
              <a:t>(3)  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 pitchFamily="18" charset="2"/>
              </a:rPr>
              <a:t></a:t>
            </a:r>
            <a:r>
              <a:rPr lang="en-US" altLang="en-US" sz="2800" i="1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&lt; 0, 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</a:t>
            </a:r>
            <a:r>
              <a:rPr lang="en-US" altLang="en-US" sz="2800" i="1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S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 &lt; 0</a:t>
            </a:r>
          </a:p>
          <a:p>
            <a:pPr marL="908050" lvl="1" indent="-436563" eaLnBrk="1" hangingPunct="1">
              <a:spcBef>
                <a:spcPts val="600"/>
              </a:spcBef>
              <a:buClr>
                <a:srgbClr val="C0504D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2800" kern="0" dirty="0" smtClean="0">
              <a:solidFill>
                <a:srgbClr val="0000CC"/>
              </a:solidFill>
              <a:latin typeface="Calibri" panose="020F0502020204030204" pitchFamily="34" charset="0"/>
              <a:sym typeface="Symbol" pitchFamily="18" charset="2"/>
            </a:endParaRPr>
          </a:p>
          <a:p>
            <a:pPr marL="908050" lvl="1" indent="-436563" eaLnBrk="1" hangingPunct="1">
              <a:spcBef>
                <a:spcPts val="600"/>
              </a:spcBef>
              <a:buClr>
                <a:srgbClr val="C0504D"/>
              </a:buClr>
              <a:buSzPct val="75000"/>
              <a:defRPr/>
            </a:pPr>
            <a:r>
              <a:rPr lang="en-US" altLang="en-US" sz="2800" kern="0" dirty="0" smtClean="0">
                <a:solidFill>
                  <a:srgbClr val="FF0000"/>
                </a:solidFill>
                <a:latin typeface="Calibri" panose="020F0502020204030204" pitchFamily="34" charset="0"/>
                <a:sym typeface="Symbol" pitchFamily="18" charset="2"/>
              </a:rPr>
              <a:t>(4)  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 pitchFamily="18" charset="2"/>
              </a:rPr>
              <a:t></a:t>
            </a:r>
            <a:r>
              <a:rPr lang="en-US" altLang="en-US" sz="2800" i="1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&gt; 0, 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</a:t>
            </a:r>
            <a:r>
              <a:rPr lang="en-US" altLang="en-US" sz="2800" i="1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S</a:t>
            </a:r>
            <a:r>
              <a:rPr lang="en-US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sym typeface="Symbol"/>
              </a:rPr>
              <a:t> &lt; 0</a:t>
            </a:r>
            <a:endParaRPr lang="en-US" altLang="en-US" sz="28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700348"/>
            <a:ext cx="2889250" cy="2160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70" y="4558250"/>
            <a:ext cx="3016250" cy="2160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2480"/>
            <a:ext cx="2989263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057400" y="199868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ED181E"/>
                </a:solidFill>
                <a:latin typeface="Arial" pitchFamily="34" charset="0"/>
              </a:rPr>
              <a:t>exothermic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000" y="3827480"/>
            <a:ext cx="3581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ED181E"/>
                </a:solidFill>
                <a:latin typeface="Arial" pitchFamily="34" charset="0"/>
              </a:rPr>
              <a:t>system becomes more disordered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076070" y="455825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  <a:latin typeface="Arial" pitchFamily="34" charset="0"/>
              </a:rPr>
              <a:t>exothermic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856870" y="6463250"/>
            <a:ext cx="3581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  <a:latin typeface="Arial" pitchFamily="34" charset="0"/>
              </a:rPr>
              <a:t>system becomes more ordered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169150" y="1700348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  <a:latin typeface="Arial" pitchFamily="34" charset="0"/>
              </a:rPr>
              <a:t>endothermic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340350" y="3833948"/>
            <a:ext cx="3581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  <a:latin typeface="Arial" pitchFamily="34" charset="0"/>
              </a:rPr>
              <a:t>system becomes more disordered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7767" y="323"/>
            <a:ext cx="79566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4000" b="0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</a:t>
            </a:r>
            <a:r>
              <a:rPr kumimoji="0" lang="en-US" sz="4000" b="0" i="0" u="sng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univ</a:t>
            </a: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and Spontaneous</a:t>
            </a:r>
            <a:r>
              <a:rPr kumimoji="0" lang="en-US" sz="4000" b="0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Reactions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302000" y="935139"/>
            <a:ext cx="2544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7742" y="1394331"/>
            <a:ext cx="124634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7030A0"/>
                </a:solidFill>
                <a:latin typeface="Arial" pitchFamily="34" charset="0"/>
              </a:rPr>
              <a:t>Class 1:</a:t>
            </a:r>
            <a:endParaRPr lang="en-US" altLang="en-US" sz="20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008397" y="1438624"/>
            <a:ext cx="124634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7030A0"/>
                </a:solidFill>
                <a:latin typeface="Arial" pitchFamily="34" charset="0"/>
              </a:rPr>
              <a:t>Class 3:</a:t>
            </a:r>
            <a:endParaRPr lang="en-US" altLang="en-US" sz="20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668448" y="4353928"/>
            <a:ext cx="124634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7030A0"/>
                </a:solidFill>
                <a:latin typeface="Arial" pitchFamily="34" charset="0"/>
              </a:rPr>
              <a:t>Class 2:</a:t>
            </a:r>
            <a:endParaRPr lang="en-US" altLang="en-US" sz="20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11711-4537-49A3-BFB5-8CE455435B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6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 animBg="1"/>
      <p:bldP spid="13323" grpId="0"/>
      <p:bldP spid="1332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11711-4537-49A3-BFB5-8CE455435B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7767" y="323"/>
            <a:ext cx="79566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>
                <a:solidFill>
                  <a:prstClr val="black"/>
                </a:solidFill>
                <a:latin typeface="Calibri" panose="020F0502020204030204" pitchFamily="34" charset="0"/>
              </a:rPr>
              <a:t>Predicting </a:t>
            </a:r>
            <a:r>
              <a:rPr lang="en-US" sz="4000" u="sng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T </a:t>
            </a:r>
            <a:r>
              <a:rPr lang="en-US" sz="4000" u="sng" kern="0" dirty="0">
                <a:solidFill>
                  <a:prstClr val="black"/>
                </a:solidFill>
                <a:latin typeface="Calibri" panose="020F0502020204030204" pitchFamily="34" charset="0"/>
              </a:rPr>
              <a:t>from Gibbs Equation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12992544"/>
              </p:ext>
            </p:extLst>
          </p:nvPr>
        </p:nvGraphicFramePr>
        <p:xfrm>
          <a:off x="150720" y="1412537"/>
          <a:ext cx="4036193" cy="421561"/>
        </p:xfrm>
        <a:graphic>
          <a:graphicData uri="http://schemas.openxmlformats.org/presentationml/2006/ole">
            <p:oleObj spid="_x0000_s527377" name="Equation" r:id="rId3" imgW="2311400" imgH="241300" progId="Equation.3">
              <p:embed/>
            </p:oleObj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313837" y="1835921"/>
            <a:ext cx="2836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G°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/>
              </a:rPr>
              <a:t>rxn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50 kJ at  5000 K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305467" y="1073929"/>
            <a:ext cx="28577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G°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/>
              </a:rPr>
              <a:t>rxn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-133 kJ at    298 K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369203" y="1071555"/>
            <a:ext cx="1544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Spontaneous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109628" y="1836905"/>
            <a:ext cx="1961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Nonspontaneous</a:t>
            </a:r>
            <a:endParaRPr lang="en-US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0025" y="2472892"/>
            <a:ext cx="9154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alibri"/>
              </a:rPr>
              <a:t>Reaction spontaneity is a temperature dependent phenomenon!</a:t>
            </a:r>
          </a:p>
          <a:p>
            <a:pPr algn="ctr"/>
            <a:endParaRPr lang="en-US" sz="2400" dirty="0" smtClean="0">
              <a:solidFill>
                <a:srgbClr val="7030A0"/>
              </a:solidFill>
              <a:latin typeface="Calibri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Calibri"/>
              </a:rPr>
              <a:t>At what temperature will the reaction become spontaneous?</a:t>
            </a:r>
            <a:endParaRPr lang="en-US" sz="24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4466" y="4092323"/>
            <a:ext cx="749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Find T where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latin typeface="Calibri" panose="020F0502020204030204" pitchFamily="34" charset="0"/>
              </a:rPr>
              <a:t>G changes from positive to negative.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5866" y="4622507"/>
            <a:ext cx="229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I.e. when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latin typeface="Calibri" panose="020F0502020204030204" pitchFamily="34" charset="0"/>
              </a:rPr>
              <a:t>G =0.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938057" y="5237317"/>
            <a:ext cx="32576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S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= 0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647634" y="5912937"/>
            <a:ext cx="1843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 = 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S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3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11711-4537-49A3-BFB5-8CE455435B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7767" y="323"/>
            <a:ext cx="79566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>
                <a:solidFill>
                  <a:prstClr val="black"/>
                </a:solidFill>
                <a:latin typeface="Calibri" panose="020F0502020204030204" pitchFamily="34" charset="0"/>
              </a:rPr>
              <a:t>Predicting </a:t>
            </a:r>
            <a:r>
              <a:rPr lang="en-US" sz="4000" u="sng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T </a:t>
            </a:r>
            <a:r>
              <a:rPr lang="en-US" sz="4000" u="sng" kern="0" dirty="0">
                <a:solidFill>
                  <a:prstClr val="black"/>
                </a:solidFill>
                <a:latin typeface="Calibri" panose="020F0502020204030204" pitchFamily="34" charset="0"/>
              </a:rPr>
              <a:t>from Gibbs Equation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53486" y="998429"/>
            <a:ext cx="643702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At what T is the following reaction spontaneous?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83238" y="1449052"/>
            <a:ext cx="3447739" cy="579438"/>
            <a:chOff x="2819400" y="2438400"/>
            <a:chExt cx="3447739" cy="57943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819400" y="2438400"/>
              <a:ext cx="3447739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Br</a:t>
              </a:r>
              <a:r>
                <a:rPr kumimoji="0" lang="en-US" sz="3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2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(l)           Br</a:t>
              </a:r>
              <a:r>
                <a:rPr kumimoji="0" lang="en-US" sz="3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2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(g)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976140" y="2743200"/>
              <a:ext cx="914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pic>
        <p:nvPicPr>
          <p:cNvPr id="528386" name="Picture 2" descr="http://www.crscientific.com/brominecell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74" y="1496218"/>
            <a:ext cx="1809478" cy="2802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783810" y="2227613"/>
            <a:ext cx="4811860" cy="102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Given: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   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/>
              </a:rPr>
              <a:t>H°=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/>
              </a:rPr>
              <a:t>30.91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/>
              </a:rPr>
              <a:t>kJ/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mol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</a:p>
          <a:p>
            <a:pPr marL="342900" indent="-117475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            D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/>
              </a:rPr>
              <a:t>S°=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/>
              </a:rPr>
              <a:t>93.2 J/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ＭＳ Ｐゴシック"/>
              </a:rPr>
              <a:t>mol.K</a:t>
            </a:r>
            <a:endParaRPr lang="en-US" sz="2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038531" y="3521538"/>
            <a:ext cx="32576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S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= 0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748108" y="4343747"/>
            <a:ext cx="1843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 = 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S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06015" y="5203829"/>
            <a:ext cx="5048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T = (30.91 kJ/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mol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) /(93.2 J/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mol.K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)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691547" y="6112991"/>
            <a:ext cx="1792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T =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331.7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6180" y="4440467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sz="2400" kern="0" dirty="0">
                <a:solidFill>
                  <a:srgbClr val="FF0000"/>
                </a:solidFill>
                <a:latin typeface="Calibri" panose="020F0502020204030204" pitchFamily="34" charset="0"/>
                <a:sym typeface="Symbol" pitchFamily="18" charset="2"/>
              </a:rPr>
              <a:t></a:t>
            </a:r>
            <a:r>
              <a:rPr lang="en-US" altLang="en-US" sz="2400" i="1" kern="0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400" kern="0" dirty="0">
                <a:solidFill>
                  <a:srgbClr val="FF0000"/>
                </a:solidFill>
                <a:latin typeface="Calibri" panose="020F0502020204030204" pitchFamily="34" charset="0"/>
              </a:rPr>
              <a:t> &gt; 0, </a:t>
            </a:r>
            <a:r>
              <a:rPr lang="en-US" altLang="en-US" sz="2400" kern="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</a:t>
            </a:r>
            <a:r>
              <a:rPr lang="en-US" altLang="en-US" sz="2400" i="1" kern="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S</a:t>
            </a:r>
            <a:r>
              <a:rPr lang="en-US" altLang="en-US" sz="2400" kern="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 &gt; </a:t>
            </a:r>
            <a:r>
              <a:rPr lang="en-US" altLang="en-US" sz="2400" kern="0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0</a:t>
            </a:r>
          </a:p>
          <a:p>
            <a:pPr marL="0" lvl="1" algn="ctr"/>
            <a:r>
              <a:rPr lang="en-US" altLang="en-US" sz="2400" kern="0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The reaction will be spontaneous when  T &gt; 331.7 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63327" y="5204080"/>
            <a:ext cx="530942" cy="530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03521" y="5238495"/>
            <a:ext cx="530942" cy="530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8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13" grpId="0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7767" y="323"/>
            <a:ext cx="79566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>
                <a:solidFill>
                  <a:prstClr val="black"/>
                </a:solidFill>
                <a:latin typeface="Calibri" panose="020F0502020204030204" pitchFamily="34" charset="0"/>
              </a:rPr>
              <a:t>Predicting </a:t>
            </a:r>
            <a:r>
              <a:rPr lang="en-US" sz="4000" u="sng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T </a:t>
            </a:r>
            <a:r>
              <a:rPr lang="en-US" sz="4000" u="sng" kern="0" dirty="0">
                <a:solidFill>
                  <a:prstClr val="black"/>
                </a:solidFill>
                <a:latin typeface="Calibri" panose="020F0502020204030204" pitchFamily="34" charset="0"/>
              </a:rPr>
              <a:t>from Gibbs Equation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53486" y="998429"/>
            <a:ext cx="643702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At what T is the following reaction spontaneous?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2220210" y="1569929"/>
            <a:ext cx="4681538" cy="457200"/>
            <a:chOff x="1574" y="1081"/>
            <a:chExt cx="2949" cy="288"/>
          </a:xfrm>
        </p:grpSpPr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574" y="1081"/>
              <a:ext cx="29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CaCO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3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        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CaO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+ CO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2552" y="1192"/>
              <a:ext cx="384" cy="96"/>
              <a:chOff x="4896" y="192"/>
              <a:chExt cx="384" cy="96"/>
            </a:xfrm>
          </p:grpSpPr>
          <p:sp>
            <p:nvSpPr>
              <p:cNvPr id="23" name="Line 5"/>
              <p:cNvSpPr>
                <a:spLocks noChangeShapeType="1"/>
              </p:cNvSpPr>
              <p:nvPr/>
            </p:nvSpPr>
            <p:spPr bwMode="auto">
              <a:xfrm>
                <a:off x="4896" y="1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Line 6"/>
              <p:cNvSpPr>
                <a:spLocks noChangeShapeType="1"/>
              </p:cNvSpPr>
              <p:nvPr/>
            </p:nvSpPr>
            <p:spPr bwMode="auto">
              <a:xfrm flipH="1">
                <a:off x="4896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30007" y="2322325"/>
            <a:ext cx="3637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8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8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= 0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406108" y="3144534"/>
            <a:ext cx="2090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 = 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8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72410" y="3868373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30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= 177.8 kJ/mol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72410" y="441129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baseline="30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= 160.5 J/K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·mol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848759" y="5511098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= 0 at 835 </a:t>
            </a:r>
            <a:r>
              <a:rPr lang="en-US" sz="2400" baseline="30000" dirty="0" err="1" smtClean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4581835" y="2313427"/>
            <a:ext cx="427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Equilibrium Pressure of CO</a:t>
            </a:r>
            <a:r>
              <a:rPr lang="en-US" sz="2400" b="1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590" y="2779140"/>
            <a:ext cx="44545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11711-4537-49A3-BFB5-8CE455435B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3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224" y="1065959"/>
            <a:ext cx="5943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>
                <a:solidFill>
                  <a:prstClr val="black"/>
                </a:solidFill>
              </a:rPr>
              <a:t>Chapter 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6900" y="4295776"/>
            <a:ext cx="2527300" cy="392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0658" name="Picture 2" descr="http://static.fjcdn.com/pictures/Solid+liquid+gas+not+ocbut+enjoy+anyways_9d6ed8_3604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539" y="2545342"/>
            <a:ext cx="3652170" cy="2745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4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Liquid ↔ Gas</a:t>
            </a:r>
            <a:endParaRPr lang="en-US" sz="40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208707"/>
            <a:ext cx="173788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717800" y="2961307"/>
            <a:ext cx="787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860" y="1249983"/>
            <a:ext cx="1788879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5537200" y="2961307"/>
            <a:ext cx="787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6900" y="433608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At time = 0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2500" y="433608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At time &gt; 0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 rot="17134041">
            <a:off x="4710113" y="3275631"/>
            <a:ext cx="276225" cy="71438"/>
            <a:chOff x="600075" y="1443037"/>
            <a:chExt cx="276225" cy="7143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5218099">
            <a:off x="4071937" y="3299444"/>
            <a:ext cx="276225" cy="71438"/>
            <a:chOff x="600075" y="1443037"/>
            <a:chExt cx="276225" cy="71438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15218099">
            <a:off x="4276726" y="2994644"/>
            <a:ext cx="276225" cy="71438"/>
            <a:chOff x="600075" y="1443037"/>
            <a:chExt cx="276225" cy="7143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12613573">
            <a:off x="5038726" y="2780331"/>
            <a:ext cx="276225" cy="71438"/>
            <a:chOff x="600075" y="1443037"/>
            <a:chExt cx="276225" cy="71438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19337038">
            <a:off x="3957639" y="2527919"/>
            <a:ext cx="276225" cy="71438"/>
            <a:chOff x="600075" y="1443037"/>
            <a:chExt cx="276225" cy="7143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400800" y="433608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At time = ∞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 rot="17134041">
            <a:off x="4862513" y="3428031"/>
            <a:ext cx="276225" cy="71438"/>
            <a:chOff x="600075" y="1443037"/>
            <a:chExt cx="276225" cy="71438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810" y="1275383"/>
            <a:ext cx="1788879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 rot="17134041">
            <a:off x="7256462" y="3243881"/>
            <a:ext cx="276225" cy="71438"/>
            <a:chOff x="600075" y="1443037"/>
            <a:chExt cx="276225" cy="71438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15218099">
            <a:off x="6864278" y="3312144"/>
            <a:ext cx="276225" cy="71438"/>
            <a:chOff x="600075" y="1443037"/>
            <a:chExt cx="276225" cy="7143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15218099">
            <a:off x="7273925" y="2677144"/>
            <a:ext cx="276225" cy="71438"/>
            <a:chOff x="600075" y="1443037"/>
            <a:chExt cx="276225" cy="71438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2613573">
            <a:off x="7813676" y="2805731"/>
            <a:ext cx="276225" cy="71438"/>
            <a:chOff x="600075" y="1443037"/>
            <a:chExt cx="276225" cy="71438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9337038">
            <a:off x="6732589" y="2553319"/>
            <a:ext cx="276225" cy="71438"/>
            <a:chOff x="600075" y="1443037"/>
            <a:chExt cx="276225" cy="71438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rot="17134041">
            <a:off x="7770813" y="3326432"/>
            <a:ext cx="276225" cy="71438"/>
            <a:chOff x="600075" y="1443037"/>
            <a:chExt cx="276225" cy="7143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rot="4718430">
            <a:off x="7065408" y="3326432"/>
            <a:ext cx="276225" cy="71438"/>
            <a:chOff x="600075" y="1443037"/>
            <a:chExt cx="276225" cy="71438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4718430">
            <a:off x="6958012" y="2824782"/>
            <a:ext cx="276225" cy="71438"/>
            <a:chOff x="600075" y="1443037"/>
            <a:chExt cx="276225" cy="71438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rot="8130329">
            <a:off x="7561262" y="2354882"/>
            <a:ext cx="276225" cy="71438"/>
            <a:chOff x="600075" y="1443037"/>
            <a:chExt cx="276225" cy="71438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6023412">
            <a:off x="7046912" y="2335830"/>
            <a:ext cx="276225" cy="71438"/>
            <a:chOff x="600075" y="1443037"/>
            <a:chExt cx="276225" cy="71438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 rot="3623157">
            <a:off x="6615112" y="2259630"/>
            <a:ext cx="276225" cy="71438"/>
            <a:chOff x="600075" y="1443037"/>
            <a:chExt cx="276225" cy="71438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rot="3623157">
            <a:off x="7516812" y="3262930"/>
            <a:ext cx="276225" cy="71438"/>
            <a:chOff x="600075" y="1443037"/>
            <a:chExt cx="276225" cy="71438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 rot="17134041">
            <a:off x="7504113" y="2888282"/>
            <a:ext cx="276225" cy="71438"/>
            <a:chOff x="600075" y="1443037"/>
            <a:chExt cx="276225" cy="71438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202636" y="3667538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Liquid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13175" y="5362492"/>
            <a:ext cx="308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# of molecules in =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	# of molecules out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17975" y="4884972"/>
            <a:ext cx="216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 equilibrium!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61270" y="6033052"/>
            <a:ext cx="308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rate of </a:t>
            </a:r>
            <a:r>
              <a:rPr lang="en-US" dirty="0" smtClean="0">
                <a:solidFill>
                  <a:srgbClr val="3333FF"/>
                </a:solidFill>
              </a:rPr>
              <a:t>evaporation 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	 rate of </a:t>
            </a:r>
            <a:r>
              <a:rPr lang="en-US" dirty="0" smtClean="0">
                <a:solidFill>
                  <a:srgbClr val="3333FF"/>
                </a:solidFill>
              </a:rPr>
              <a:t>condensation</a:t>
            </a:r>
            <a:endParaRPr lang="en-US" dirty="0">
              <a:solidFill>
                <a:srgbClr val="3333FF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 rot="4718430">
            <a:off x="6601583" y="3319805"/>
            <a:ext cx="276225" cy="71438"/>
            <a:chOff x="600075" y="1443037"/>
            <a:chExt cx="276225" cy="71438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285" y="5301667"/>
            <a:ext cx="5639947" cy="1129114"/>
            <a:chOff x="101285" y="5301667"/>
            <a:chExt cx="5639947" cy="1129114"/>
          </a:xfrm>
        </p:grpSpPr>
        <p:sp>
          <p:nvSpPr>
            <p:cNvPr id="78" name="Text Box 8"/>
            <p:cNvSpPr txBox="1">
              <a:spLocks noChangeArrowheads="1"/>
            </p:cNvSpPr>
            <p:nvPr/>
          </p:nvSpPr>
          <p:spPr bwMode="auto">
            <a:xfrm>
              <a:off x="158907" y="5583753"/>
              <a:ext cx="24112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latin typeface="Symbol" pitchFamily="18" charset="2"/>
                </a:rPr>
                <a:t>D</a:t>
              </a:r>
              <a:r>
                <a:rPr lang="en-US" sz="2800" i="1" dirty="0" smtClean="0"/>
                <a:t>G</a:t>
              </a:r>
              <a:r>
                <a:rPr lang="en-US" sz="2800" baseline="-25000" dirty="0" smtClean="0"/>
                <a:t> </a:t>
              </a:r>
              <a:r>
                <a:rPr lang="en-US" sz="2800" dirty="0" smtClean="0"/>
                <a:t> </a:t>
              </a:r>
              <a:r>
                <a:rPr lang="en-US" sz="2800" dirty="0"/>
                <a:t>= </a:t>
              </a:r>
              <a:r>
                <a:rPr lang="en-US" sz="2800" dirty="0" smtClean="0">
                  <a:latin typeface="Symbol" pitchFamily="18" charset="2"/>
                </a:rPr>
                <a:t>D</a:t>
              </a:r>
              <a:r>
                <a:rPr lang="en-US" sz="2800" dirty="0" smtClean="0"/>
                <a:t>H</a:t>
              </a:r>
              <a:r>
                <a:rPr lang="en-US" sz="2800" baseline="-25000" dirty="0" smtClean="0"/>
                <a:t>  </a:t>
              </a:r>
              <a:r>
                <a:rPr lang="en-US" sz="2800" dirty="0" smtClean="0"/>
                <a:t>-  T</a:t>
              </a:r>
              <a:r>
                <a:rPr lang="en-US" sz="2800" dirty="0" smtClean="0">
                  <a:latin typeface="Symbol" pitchFamily="18" charset="2"/>
                </a:rPr>
                <a:t>D</a:t>
              </a:r>
              <a:r>
                <a:rPr lang="en-US" sz="2800" i="1" dirty="0" smtClean="0"/>
                <a:t>S</a:t>
              </a:r>
              <a:endParaRPr lang="en-US" sz="28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800670" y="5330398"/>
              <a:ext cx="23325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dirty="0" smtClean="0">
                  <a:solidFill>
                    <a:srgbClr val="FF0000"/>
                  </a:solidFill>
                </a:rPr>
                <a:t>G &lt; 0	Spontaneous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802343" y="5653621"/>
              <a:ext cx="27092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dirty="0" smtClean="0">
                  <a:solidFill>
                    <a:srgbClr val="FF0000"/>
                  </a:solidFill>
                </a:rPr>
                <a:t>G &gt; 0	</a:t>
              </a:r>
              <a:r>
                <a:rPr lang="en-US" dirty="0" err="1" smtClean="0">
                  <a:solidFill>
                    <a:srgbClr val="FF0000"/>
                  </a:solidFill>
                </a:rPr>
                <a:t>Nonspontaneous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804023" y="5986885"/>
              <a:ext cx="2180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dirty="0" smtClean="0">
                  <a:solidFill>
                    <a:srgbClr val="FF0000"/>
                  </a:solidFill>
                </a:rPr>
                <a:t>G = 0	Equilibrium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01285" y="5301667"/>
              <a:ext cx="5639947" cy="11291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8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is there a –S?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3309" y="1970434"/>
            <a:ext cx="2151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i="1" kern="0" dirty="0" smtClean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Calibri" pitchFamily="34" charset="0"/>
              </a:rPr>
              <a:t> = </a:t>
            </a:r>
            <a:r>
              <a:rPr lang="en-US" altLang="en-US" sz="3600" b="1" i="1" kern="0" dirty="0" smtClean="0">
                <a:solidFill>
                  <a:srgbClr val="0000FF"/>
                </a:solidFill>
                <a:latin typeface="Calibri" pitchFamily="34" charset="0"/>
              </a:rPr>
              <a:t>k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3600" b="1" kern="0" dirty="0" err="1" smtClean="0">
                <a:solidFill>
                  <a:srgbClr val="0000FF"/>
                </a:solidFill>
                <a:latin typeface="Calibri" pitchFamily="34" charset="0"/>
              </a:rPr>
              <a:t>ln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3600" b="1" i="1" kern="0" dirty="0" smtClean="0">
                <a:solidFill>
                  <a:srgbClr val="0000FF"/>
                </a:solidFill>
                <a:latin typeface="Calibri" pitchFamily="34" charset="0"/>
              </a:rPr>
              <a:t>W</a:t>
            </a:r>
            <a:r>
              <a:rPr lang="en-US" altLang="en-US" sz="3600" kern="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en-US" sz="200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8850" y="1065530"/>
            <a:ext cx="44835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" y="2995892"/>
            <a:ext cx="8774198" cy="47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618173" y="5559437"/>
            <a:ext cx="3402013" cy="441326"/>
            <a:chOff x="872" y="3075"/>
            <a:chExt cx="2143" cy="278"/>
          </a:xfrm>
        </p:grpSpPr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872" y="3120"/>
              <a:ext cx="21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Al   +  6H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O           Al(H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O)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1600" i="1" dirty="0" err="1" smtClean="0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1770" y="3218"/>
              <a:ext cx="241" cy="54"/>
              <a:chOff x="4610" y="282"/>
              <a:chExt cx="241" cy="54"/>
            </a:xfrm>
          </p:grpSpPr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>
                <a:off x="4615" y="282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 flipH="1">
                <a:off x="4610" y="336"/>
                <a:ext cx="2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1001" y="3088"/>
              <a:ext cx="22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</a:rPr>
                <a:t>3+</a:t>
              </a: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2555" y="3075"/>
              <a:ext cx="22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</a:rPr>
                <a:t>2+</a:t>
              </a:r>
            </a:p>
          </p:txBody>
        </p:sp>
      </p:grp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1894" y="3647440"/>
            <a:ext cx="2202412" cy="195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11711-4537-49A3-BFB5-8CE455435B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7767" y="323"/>
            <a:ext cx="79566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Gibbs Equation and Phase Change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25051" y="1764846"/>
            <a:ext cx="74938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8064A2"/>
                </a:solidFill>
                <a:latin typeface="Calibri"/>
              </a:rPr>
              <a:t>Molar heat of vaporization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H</a:t>
            </a:r>
            <a:r>
              <a:rPr lang="en-US" sz="2400" baseline="-25000" dirty="0" err="1">
                <a:solidFill>
                  <a:prstClr val="black"/>
                </a:solidFill>
                <a:latin typeface="Calibri"/>
              </a:rPr>
              <a:t>vap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) is the energy required to vaporize 1 mole of a liquid at its boiling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point.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129123" y="1100574"/>
            <a:ext cx="2868613" cy="457200"/>
            <a:chOff x="1142" y="1417"/>
            <a:chExt cx="1807" cy="2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142" y="1417"/>
              <a:ext cx="18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O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</a:rPr>
                <a:t>l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         H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O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872" y="1520"/>
              <a:ext cx="312" cy="96"/>
              <a:chOff x="1848" y="1920"/>
              <a:chExt cx="312" cy="96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1872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1848" y="201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01002" y="3686324"/>
            <a:ext cx="696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54600" y="3656344"/>
            <a:ext cx="1781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S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682" y="3671334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= 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9476" y="2897648"/>
            <a:ext cx="708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If we know </a:t>
            </a:r>
            <a:r>
              <a:rPr lang="en-US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/>
              </a:rPr>
              <a:t>vap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and boiling point we can calculate </a:t>
            </a:r>
            <a:r>
              <a:rPr lang="en-US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S!</a:t>
            </a:r>
            <a:endParaRPr lang="en-US" dirty="0"/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5254449" y="3468688"/>
            <a:ext cx="1463675" cy="850900"/>
            <a:chOff x="326" y="1680"/>
            <a:chExt cx="922" cy="536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26" y="1798"/>
              <a:ext cx="5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smtClean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 = </a:t>
              </a:r>
              <a:endParaRPr lang="en-US" sz="2400" i="1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864" y="1680"/>
              <a:ext cx="384" cy="536"/>
              <a:chOff x="768" y="2880"/>
              <a:chExt cx="384" cy="536"/>
            </a:xfrm>
          </p:grpSpPr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843" y="3128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smtClean="0">
                    <a:solidFill>
                      <a:srgbClr val="000000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768" y="314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774" y="2880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H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918059" y="4777700"/>
            <a:ext cx="2866234" cy="838200"/>
            <a:chOff x="3926839" y="4737100"/>
            <a:chExt cx="2866234" cy="838200"/>
          </a:xfrm>
        </p:grpSpPr>
        <p:grpSp>
          <p:nvGrpSpPr>
            <p:cNvPr id="22" name="Group 34"/>
            <p:cNvGrpSpPr>
              <a:grpSpLocks/>
            </p:cNvGrpSpPr>
            <p:nvPr/>
          </p:nvGrpSpPr>
          <p:grpSpPr bwMode="auto">
            <a:xfrm>
              <a:off x="4516598" y="4737100"/>
              <a:ext cx="2276475" cy="838200"/>
              <a:chOff x="1152" y="2448"/>
              <a:chExt cx="1434" cy="528"/>
            </a:xfrm>
          </p:grpSpPr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1152" y="2566"/>
                <a:ext cx="33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smtClean="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endParaRPr lang="en-US" sz="2400" i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4" name="Group 33"/>
              <p:cNvGrpSpPr>
                <a:grpSpLocks/>
              </p:cNvGrpSpPr>
              <p:nvPr/>
            </p:nvGrpSpPr>
            <p:grpSpPr bwMode="auto">
              <a:xfrm>
                <a:off x="1381" y="2448"/>
                <a:ext cx="1205" cy="528"/>
                <a:chOff x="1381" y="2448"/>
                <a:chExt cx="1205" cy="528"/>
              </a:xfrm>
            </p:grpSpPr>
            <p:sp>
              <p:nvSpPr>
                <p:cNvPr id="2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81" y="2448"/>
                  <a:ext cx="120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 smtClean="0">
                      <a:solidFill>
                        <a:srgbClr val="000000"/>
                      </a:solidFill>
                      <a:latin typeface="Arial" charset="0"/>
                    </a:rPr>
                    <a:t>40.79 kJ/</a:t>
                  </a:r>
                  <a:r>
                    <a:rPr lang="en-US" sz="2400" dirty="0" err="1" smtClean="0">
                      <a:solidFill>
                        <a:srgbClr val="000000"/>
                      </a:solidFill>
                      <a:latin typeface="Arial" charset="0"/>
                    </a:rPr>
                    <a:t>mol</a:t>
                  </a:r>
                  <a:endParaRPr lang="en-US" sz="2400" dirty="0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632" y="2688"/>
                  <a:ext cx="61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smtClean="0">
                      <a:solidFill>
                        <a:srgbClr val="000000"/>
                      </a:solidFill>
                      <a:latin typeface="Arial" charset="0"/>
                    </a:rPr>
                    <a:t>373 K</a:t>
                  </a:r>
                </a:p>
              </p:txBody>
            </p:sp>
            <p:sp>
              <p:nvSpPr>
                <p:cNvPr id="27" name="Line 32"/>
                <p:cNvSpPr>
                  <a:spLocks noChangeShapeType="1"/>
                </p:cNvSpPr>
                <p:nvPr/>
              </p:nvSpPr>
              <p:spPr bwMode="auto">
                <a:xfrm>
                  <a:off x="1424" y="2688"/>
                  <a:ext cx="110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3926839" y="4933487"/>
              <a:ext cx="66236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dirty="0" smtClean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64446" y="4768448"/>
            <a:ext cx="3097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/>
              </a:rPr>
              <a:t>vap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= 40.79 kJ/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mol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BP(H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O) = 373 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08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E7979-444F-450E-ADB6-EAC27BBF480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1987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17.5</a:t>
            </a:r>
          </a:p>
        </p:txBody>
      </p:sp>
      <p:sp>
        <p:nvSpPr>
          <p:cNvPr id="41988" name="Text Placeholder 2"/>
          <p:cNvSpPr>
            <a:spLocks/>
          </p:cNvSpPr>
          <p:nvPr/>
        </p:nvSpPr>
        <p:spPr bwMode="auto">
          <a:xfrm>
            <a:off x="362260" y="762000"/>
            <a:ext cx="8406984" cy="217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molar heats of fusion and vaporization of benzene are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10.9 kJ/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31.0 kJ/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respectively. Calculate the entropy changes for the solid → liquid and liquid → vapor transitions for benzene. At 1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atm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pressure, benzene melts at 5.5°C and boils at 80.1°C.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7" descr="CHA56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31" y="3117953"/>
            <a:ext cx="3187157" cy="314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308485" y="5471411"/>
            <a:ext cx="1963712" cy="209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35658" y="5471411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solid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308485" y="4703773"/>
            <a:ext cx="1963712" cy="209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88632" y="4688783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liquid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70605" y="3656959"/>
            <a:ext cx="1963712" cy="209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83701" y="3656319"/>
            <a:ext cx="898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vapor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E7979-444F-450E-ADB6-EAC27BBF480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1987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17.5</a:t>
            </a:r>
          </a:p>
        </p:txBody>
      </p:sp>
      <p:sp>
        <p:nvSpPr>
          <p:cNvPr id="41988" name="Text Placeholder 2"/>
          <p:cNvSpPr>
            <a:spLocks/>
          </p:cNvSpPr>
          <p:nvPr/>
        </p:nvSpPr>
        <p:spPr bwMode="auto">
          <a:xfrm>
            <a:off x="362260" y="762000"/>
            <a:ext cx="8406984" cy="21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molar heats of fusion and vaporization of benzene are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10.9 kJ/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31.0 kJ/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respectively. Calculate the entropy changes for the solid → liquid and liquid → vapor transitions for benzene. At 1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atm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pressure, benzene melts at 5.5°C and boils at 80.1°C.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74999" y="4120386"/>
            <a:ext cx="5158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7030A0"/>
                </a:solidFill>
              </a:rPr>
              <a:t>Molar heat of </a:t>
            </a:r>
            <a:r>
              <a:rPr lang="en-US" sz="2000" b="1" i="1" dirty="0" smtClean="0">
                <a:solidFill>
                  <a:srgbClr val="7030A0"/>
                </a:solidFill>
              </a:rPr>
              <a:t>vaporization </a:t>
            </a:r>
            <a:r>
              <a:rPr lang="en-US" sz="2000" dirty="0"/>
              <a:t>(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i="1" dirty="0" err="1" smtClean="0"/>
              <a:t>H</a:t>
            </a:r>
            <a:r>
              <a:rPr lang="en-US" sz="2000" baseline="-25000" dirty="0" err="1" smtClean="0"/>
              <a:t>vap</a:t>
            </a:r>
            <a:r>
              <a:rPr lang="en-US" sz="2000" dirty="0" smtClean="0"/>
              <a:t>) </a:t>
            </a:r>
            <a:r>
              <a:rPr lang="en-US" sz="2000" dirty="0"/>
              <a:t>is the energy required to </a:t>
            </a:r>
            <a:r>
              <a:rPr lang="en-US" sz="2000" dirty="0" smtClean="0"/>
              <a:t>vaporize </a:t>
            </a:r>
            <a:r>
              <a:rPr lang="en-US" sz="2000" dirty="0"/>
              <a:t>1 mole </a:t>
            </a:r>
            <a:r>
              <a:rPr lang="en-US" sz="2000" dirty="0" smtClean="0"/>
              <a:t>of liquid to gas.</a:t>
            </a:r>
            <a:endParaRPr lang="en-US" sz="2000" b="1" i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8249" y="5408078"/>
            <a:ext cx="5158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FF3300"/>
                </a:solidFill>
              </a:rPr>
              <a:t>Molar heat of fusion </a:t>
            </a:r>
            <a:r>
              <a:rPr lang="en-US" sz="2000" dirty="0"/>
              <a:t>(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i="1" dirty="0" err="1"/>
              <a:t>H</a:t>
            </a:r>
            <a:r>
              <a:rPr lang="en-US" sz="2000" baseline="-25000" dirty="0" err="1"/>
              <a:t>fus</a:t>
            </a:r>
            <a:r>
              <a:rPr lang="en-US" sz="2000" dirty="0"/>
              <a:t>) is the energy required to melt 1 mole </a:t>
            </a:r>
            <a:r>
              <a:rPr lang="en-US" sz="2000" dirty="0" smtClean="0"/>
              <a:t>of solid.</a:t>
            </a:r>
            <a:endParaRPr lang="en-US" sz="20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1980039" y="2564090"/>
            <a:ext cx="5171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solid  → 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liquid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vapor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2034" y="2907411"/>
            <a:ext cx="85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7030A0"/>
                </a:solidFill>
                <a:latin typeface="Calibri"/>
              </a:rPr>
              <a:t>H</a:t>
            </a:r>
            <a:r>
              <a:rPr lang="en-US" sz="2400" baseline="-25000" dirty="0" err="1" smtClean="0">
                <a:solidFill>
                  <a:srgbClr val="7030A0"/>
                </a:solidFill>
                <a:latin typeface="Calibri"/>
              </a:rPr>
              <a:t>vap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1257" y="2906194"/>
            <a:ext cx="81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</a:rPr>
              <a:t>fus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72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E7979-444F-450E-ADB6-EAC27BBF480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1987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17.5</a:t>
            </a:r>
          </a:p>
        </p:txBody>
      </p:sp>
      <p:sp>
        <p:nvSpPr>
          <p:cNvPr id="41988" name="Text Placeholder 2"/>
          <p:cNvSpPr>
            <a:spLocks/>
          </p:cNvSpPr>
          <p:nvPr/>
        </p:nvSpPr>
        <p:spPr bwMode="auto">
          <a:xfrm>
            <a:off x="362260" y="762000"/>
            <a:ext cx="8406984" cy="21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molar heats of fusion and vaporization of benzene are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10.9 kJ/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31.0 kJ/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respectively. Calculate the entropy changes for the solid → liquid and liquid → vapor transitions for benzene. At 1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atm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pressure, benzene melts at 5.5°C and boils at 80.1°C.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0039" y="2564090"/>
            <a:ext cx="5171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solid  → 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liquid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→ 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vapor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2034" y="2907411"/>
            <a:ext cx="85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7030A0"/>
                </a:solidFill>
                <a:latin typeface="Calibri"/>
              </a:rPr>
              <a:t>H</a:t>
            </a:r>
            <a:r>
              <a:rPr lang="en-US" sz="2400" baseline="-25000" dirty="0" err="1" smtClean="0">
                <a:solidFill>
                  <a:srgbClr val="7030A0"/>
                </a:solidFill>
                <a:latin typeface="Calibri"/>
              </a:rPr>
              <a:t>vap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1257" y="2906194"/>
            <a:ext cx="81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</a:rPr>
              <a:t>fus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10862" y="3971134"/>
            <a:ext cx="696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64460" y="3941154"/>
            <a:ext cx="1781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S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5542" y="3956144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= 0</a:t>
            </a: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4864709" y="3738508"/>
            <a:ext cx="1463675" cy="850900"/>
            <a:chOff x="326" y="1680"/>
            <a:chExt cx="922" cy="536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26" y="1798"/>
              <a:ext cx="5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dirty="0" smtClean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= </a:t>
              </a:r>
              <a:endParaRPr lang="en-US" sz="2400" i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864" y="1680"/>
              <a:ext cx="384" cy="536"/>
              <a:chOff x="768" y="2880"/>
              <a:chExt cx="384" cy="536"/>
            </a:xfrm>
          </p:grpSpPr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843" y="3128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smtClean="0">
                    <a:solidFill>
                      <a:srgbClr val="000000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768" y="314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774" y="2880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H</a:t>
                </a:r>
              </a:p>
            </p:txBody>
          </p:sp>
        </p:grpSp>
      </p:grpSp>
      <p:pic>
        <p:nvPicPr>
          <p:cNvPr id="1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42" y="4694338"/>
            <a:ext cx="3757138" cy="1867207"/>
          </a:xfrm>
          <a:noFill/>
          <a:ln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149" y="4649368"/>
            <a:ext cx="3859867" cy="196379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930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ha02680_roc17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1428750"/>
            <a:ext cx="81819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32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17</a:t>
            </a:r>
            <a:endParaRPr lang="en-US" sz="4000" u="sn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" y="990600"/>
            <a:ext cx="4587240" cy="2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 flipV="1">
            <a:off x="1067744" y="2998970"/>
            <a:ext cx="3669355" cy="379230"/>
          </a:xfrm>
          <a:prstGeom prst="roundRect">
            <a:avLst>
              <a:gd name="adj" fmla="val 106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fc02.deviantart.net/fs71/i/2014/004/b/3/three_laws_of_robotics_by_bast_imret-d6zi8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3891280"/>
            <a:ext cx="3661897" cy="2783840"/>
          </a:xfrm>
          <a:prstGeom prst="rect">
            <a:avLst/>
          </a:prstGeom>
          <a:noFill/>
        </p:spPr>
      </p:pic>
      <p:pic>
        <p:nvPicPr>
          <p:cNvPr id="2054" name="Picture 6" descr="http://blogs.solidworks.com/teacher/wp-content/uploads/sites/3/6a00d83451706569e20176170c962c9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097280"/>
            <a:ext cx="3416133" cy="2331720"/>
          </a:xfrm>
          <a:prstGeom prst="rect">
            <a:avLst/>
          </a:prstGeom>
          <a:noFill/>
        </p:spPr>
      </p:pic>
      <p:pic>
        <p:nvPicPr>
          <p:cNvPr id="2056" name="Picture 8" descr="http://www.chem1.com/acad/webtext/thermeq/TE-images/entropy_n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135" y="3954462"/>
            <a:ext cx="3908425" cy="226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32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17</a:t>
            </a:r>
            <a:endParaRPr lang="en-US" sz="4000" u="sn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" y="990600"/>
            <a:ext cx="4587240" cy="2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 flipV="1">
            <a:off x="1067745" y="2630670"/>
            <a:ext cx="1853256" cy="379230"/>
          </a:xfrm>
          <a:prstGeom prst="roundRect">
            <a:avLst>
              <a:gd name="adj" fmla="val 106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fc02.deviantart.net/fs71/i/2014/004/b/3/three_laws_of_robotics_by_bast_imret-d6zi8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3891280"/>
            <a:ext cx="3661897" cy="2783840"/>
          </a:xfrm>
          <a:prstGeom prst="rect">
            <a:avLst/>
          </a:prstGeom>
          <a:noFill/>
        </p:spPr>
      </p:pic>
      <p:pic>
        <p:nvPicPr>
          <p:cNvPr id="2054" name="Picture 6" descr="http://blogs.solidworks.com/teacher/wp-content/uploads/sites/3/6a00d83451706569e20176170c962c9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097280"/>
            <a:ext cx="3416133" cy="2331720"/>
          </a:xfrm>
          <a:prstGeom prst="rect">
            <a:avLst/>
          </a:prstGeom>
          <a:noFill/>
        </p:spPr>
      </p:pic>
      <p:pic>
        <p:nvPicPr>
          <p:cNvPr id="2056" name="Picture 8" descr="http://www.chem1.com/acad/webtext/thermeq/TE-images/entropy_n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135" y="3954462"/>
            <a:ext cx="3908425" cy="226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9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83"/>
          <a:stretch>
            <a:fillRect/>
          </a:stretch>
        </p:blipFill>
        <p:spPr>
          <a:xfrm>
            <a:off x="321709" y="1103975"/>
            <a:ext cx="2606519" cy="4998720"/>
          </a:xfrm>
          <a:prstGeom prst="rect">
            <a:avLst/>
          </a:prstGeom>
        </p:spPr>
      </p:pic>
      <p:pic>
        <p:nvPicPr>
          <p:cNvPr id="5" name="Picture 5" descr="19_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89"/>
          <a:stretch>
            <a:fillRect/>
          </a:stretch>
        </p:blipFill>
        <p:spPr>
          <a:xfrm>
            <a:off x="3777933" y="1085215"/>
            <a:ext cx="4451667" cy="186458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Spontaneity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00886" y="3383000"/>
            <a:ext cx="5622052" cy="170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Spontaneous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process that 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occur under a specific set of conditions.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Nonspontaneous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process that 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occur under a specific set of conditions.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20006" y="5260340"/>
            <a:ext cx="5080412" cy="131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reverse of a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spontaneous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 is a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nonspontaneous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400" dirty="0" smtClean="0"/>
              <a:t>Spontaneity depends on temperature.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1990" y="2235818"/>
            <a:ext cx="76530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Enthalpy (H)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is used to quantify the heat flow into or out of a system in a process that occurs at constant pressure.</a:t>
            </a:r>
            <a:endParaRPr lang="en-US" sz="2400" b="1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</a:rPr>
              <a:t>Predicting Spontaneity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48921" y="3026437"/>
            <a:ext cx="4227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Arial" charset="0"/>
              </a:rPr>
              <a:t>rxn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products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800" baseline="-25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96963" y="3735619"/>
            <a:ext cx="256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products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&lt;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400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24038" y="4238628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&lt; 0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55062" y="3735619"/>
            <a:ext cx="256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products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&gt;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400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64662" y="4238628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6043" y="4656941"/>
            <a:ext cx="172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Exothermic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8325" y="4656940"/>
            <a:ext cx="197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Endothermic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87" y="5057419"/>
            <a:ext cx="314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alibri" pitchFamily="34" charset="0"/>
              </a:rPr>
              <a:t>Enthalpically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favorable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63074" y="5042067"/>
            <a:ext cx="462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alibri" pitchFamily="34" charset="0"/>
              </a:rPr>
              <a:t>Enthalpically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unfavorable </a:t>
            </a:r>
            <a:endParaRPr 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26429" y="1020637"/>
            <a:ext cx="66911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</a:rPr>
              <a:t>If we mix reactants and products together will the reaction occur?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4100" y="5652392"/>
            <a:ext cx="8235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eaLnBrk="0" hangingPunct="0">
              <a:spcAft>
                <a:spcPts val="6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Not enough information. We need to know the change in </a:t>
            </a:r>
            <a:r>
              <a:rPr lang="en-US" sz="2400" b="1" u="sng" dirty="0" smtClean="0">
                <a:solidFill>
                  <a:prstClr val="black"/>
                </a:solidFill>
              </a:rPr>
              <a:t>entropy</a:t>
            </a:r>
            <a:r>
              <a:rPr lang="en-US" sz="2400" dirty="0" smtClean="0">
                <a:solidFill>
                  <a:prstClr val="black"/>
                </a:solidFill>
              </a:rPr>
              <a:t> to predict if a reaction will </a:t>
            </a:r>
            <a:r>
              <a:rPr lang="en-US" sz="2400" u="sng" dirty="0" smtClean="0">
                <a:solidFill>
                  <a:prstClr val="black"/>
                </a:solidFill>
              </a:rPr>
              <a:t>spontaneously</a:t>
            </a:r>
            <a:r>
              <a:rPr lang="en-US" sz="2400" dirty="0" smtClean="0">
                <a:solidFill>
                  <a:prstClr val="black"/>
                </a:solidFill>
              </a:rPr>
              <a:t> occur.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0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1990" y="2235818"/>
            <a:ext cx="84020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Entropy (S)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prstClr val="black"/>
                </a:solidFill>
              </a:rPr>
              <a:t>Is a measure of the number of specific ways (</a:t>
            </a:r>
            <a:r>
              <a:rPr lang="en-US" altLang="en-US" sz="2400" u="sng" dirty="0" smtClean="0">
                <a:solidFill>
                  <a:prstClr val="black"/>
                </a:solidFill>
              </a:rPr>
              <a:t>microstates</a:t>
            </a:r>
            <a:r>
              <a:rPr lang="en-US" altLang="en-US" sz="2400" dirty="0" smtClean="0">
                <a:solidFill>
                  <a:prstClr val="black"/>
                </a:solidFill>
              </a:rPr>
              <a:t>) in which a thermodynamic system may be arranged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400" b="1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</a:rPr>
              <a:t>Predicting Spontaneity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48921" y="3026437"/>
            <a:ext cx="4227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Arial" charset="0"/>
              </a:rPr>
              <a:t>rxn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products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800" baseline="-25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96963" y="3735619"/>
            <a:ext cx="256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products</a:t>
            </a:r>
            <a:r>
              <a:rPr lang="en-US" sz="2400" baseline="-25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&lt;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400" i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24038" y="4238628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&lt; 0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55062" y="3735619"/>
            <a:ext cx="256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products</a:t>
            </a:r>
            <a:r>
              <a:rPr lang="en-US" sz="2400" baseline="-25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&gt;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400" i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64662" y="4238628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5115" y="4656941"/>
            <a:ext cx="259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Entropy decreases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8908" y="4656940"/>
            <a:ext cx="312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Entropy increases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693" y="5057419"/>
            <a:ext cx="353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alibri" pitchFamily="34" charset="0"/>
              </a:rPr>
              <a:t>Entropically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unfavorable </a:t>
            </a:r>
            <a:endParaRPr 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3074" y="5042067"/>
            <a:ext cx="462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alibri" pitchFamily="34" charset="0"/>
              </a:rPr>
              <a:t>Entropically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favorable </a:t>
            </a:r>
            <a:endParaRPr 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26429" y="1020637"/>
            <a:ext cx="66911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</a:rPr>
              <a:t>If we mix reactants and products together will the reaction occur?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4100" y="5652392"/>
            <a:ext cx="8235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eaLnBrk="0" hangingPunct="0">
              <a:spcAft>
                <a:spcPts val="6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Still not enough information. We need to know total </a:t>
            </a:r>
            <a:r>
              <a:rPr lang="en-US" sz="2400" b="1" u="sng" dirty="0" smtClean="0">
                <a:solidFill>
                  <a:prstClr val="black"/>
                </a:solidFill>
              </a:rPr>
              <a:t>entropy</a:t>
            </a:r>
            <a:r>
              <a:rPr lang="en-US" sz="2400" dirty="0" smtClean="0">
                <a:solidFill>
                  <a:prstClr val="black"/>
                </a:solidFill>
              </a:rPr>
              <a:t> change to predict if a reaction will </a:t>
            </a:r>
            <a:r>
              <a:rPr lang="en-US" sz="2400" u="sng" dirty="0" smtClean="0">
                <a:solidFill>
                  <a:prstClr val="black"/>
                </a:solidFill>
              </a:rPr>
              <a:t>spontaneously</a:t>
            </a:r>
            <a:r>
              <a:rPr lang="en-US" sz="2400" dirty="0" smtClean="0">
                <a:solidFill>
                  <a:prstClr val="black"/>
                </a:solidFill>
              </a:rPr>
              <a:t> occur.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0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26429" y="1020637"/>
            <a:ext cx="66911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</a:rPr>
              <a:t>If we mix reactants and products together will the reaction occur?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Predicting Spontaneity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68400" y="3314594"/>
            <a:ext cx="3417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Nonspontaneous process: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21038" y="2090929"/>
            <a:ext cx="2682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400" dirty="0" smtClean="0">
                <a:solidFill>
                  <a:srgbClr val="000000"/>
                </a:solidFill>
              </a:rPr>
              <a:t> + 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surr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06700" y="2789429"/>
            <a:ext cx="1763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Equilibrium 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18038" y="2791661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= 0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30738" y="3325061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&lt; 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63700" y="3913726"/>
            <a:ext cx="2915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Spontaneous process: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30738" y="3924193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&gt; 0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225781" y="4802379"/>
            <a:ext cx="2682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400" dirty="0" smtClean="0">
                <a:solidFill>
                  <a:srgbClr val="000000"/>
                </a:solidFill>
              </a:rPr>
              <a:t> + 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surr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038600" y="5264044"/>
            <a:ext cx="393700" cy="438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599" y="5689290"/>
            <a:ext cx="256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Can calculate from: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9" name="Group 47"/>
          <p:cNvGrpSpPr>
            <a:grpSpLocks/>
          </p:cNvGrpSpPr>
          <p:nvPr/>
        </p:nvGrpSpPr>
        <p:grpSpPr bwMode="auto">
          <a:xfrm>
            <a:off x="1444625" y="6132362"/>
            <a:ext cx="5641975" cy="530225"/>
            <a:chOff x="847" y="1612"/>
            <a:chExt cx="3554" cy="334"/>
          </a:xfrm>
        </p:grpSpPr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847" y="1617"/>
              <a:ext cx="574" cy="329"/>
              <a:chOff x="278" y="2086"/>
              <a:chExt cx="574" cy="329"/>
            </a:xfrm>
          </p:grpSpPr>
          <p:sp>
            <p:nvSpPr>
              <p:cNvPr id="29" name="Text Box 3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38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 Box 3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FF0000"/>
                    </a:solidFill>
                  </a:rPr>
                  <a:t>rxn</a:t>
                </a:r>
              </a:p>
            </p:txBody>
          </p:sp>
        </p:grp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1667" y="1621"/>
              <a:ext cx="11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FF0000"/>
                  </a:solidFill>
                </a:rPr>
                <a:t>nS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0</a:t>
              </a:r>
              <a:r>
                <a:rPr lang="en-US" sz="2400" dirty="0" smtClean="0">
                  <a:solidFill>
                    <a:srgbClr val="FF0000"/>
                  </a:solidFill>
                </a:rPr>
                <a:t>(products)</a:t>
              </a:r>
            </a:p>
          </p:txBody>
        </p:sp>
        <p:sp>
          <p:nvSpPr>
            <p:cNvPr id="22" name="Text Box 37"/>
            <p:cNvSpPr txBox="1">
              <a:spLocks noChangeArrowheads="1"/>
            </p:cNvSpPr>
            <p:nvPr/>
          </p:nvSpPr>
          <p:spPr bwMode="auto">
            <a:xfrm>
              <a:off x="1345" y="1635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1609" y="1627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</a:endParaRP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1537" y="1620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3128" y="1615"/>
              <a:ext cx="12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FF0000"/>
                  </a:solidFill>
                </a:rPr>
                <a:t>mS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0</a:t>
              </a:r>
              <a:r>
                <a:rPr lang="en-US" sz="2400" dirty="0" smtClean="0">
                  <a:solidFill>
                    <a:srgbClr val="FF0000"/>
                  </a:solidFill>
                </a:rPr>
                <a:t>(reactants)</a:t>
              </a:r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>
              <a:off x="3160" y="16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</a:endParaRPr>
            </a:p>
          </p:txBody>
        </p:sp>
        <p:sp>
          <p:nvSpPr>
            <p:cNvPr id="27" name="Text Box 44"/>
            <p:cNvSpPr txBox="1">
              <a:spLocks noChangeArrowheads="1"/>
            </p:cNvSpPr>
            <p:nvPr/>
          </p:nvSpPr>
          <p:spPr bwMode="auto">
            <a:xfrm>
              <a:off x="2962" y="1614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8" name="Text Box 45"/>
            <p:cNvSpPr txBox="1">
              <a:spLocks noChangeArrowheads="1"/>
            </p:cNvSpPr>
            <p:nvPr/>
          </p:nvSpPr>
          <p:spPr bwMode="auto">
            <a:xfrm>
              <a:off x="2818" y="161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-</a:t>
              </a:r>
            </a:p>
          </p:txBody>
        </p:sp>
      </p:grpSp>
      <p:cxnSp>
        <p:nvCxnSpPr>
          <p:cNvPr id="31" name="Straight Arrow Connector 30"/>
          <p:cNvCxnSpPr>
            <a:stCxn id="35" idx="1"/>
          </p:cNvCxnSpPr>
          <p:nvPr/>
        </p:nvCxnSpPr>
        <p:spPr>
          <a:xfrm flipH="1">
            <a:off x="5802242" y="4681643"/>
            <a:ext cx="547830" cy="3515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50072" y="4327700"/>
            <a:ext cx="256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we know </a:t>
            </a:r>
            <a:r>
              <a:rPr lang="en-US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surr</a:t>
            </a:r>
            <a:r>
              <a:rPr lang="en-US" sz="2000" dirty="0" smtClean="0">
                <a:solidFill>
                  <a:srgbClr val="FF0000"/>
                </a:solidFill>
              </a:rPr>
              <a:t> we can calculate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</a:rPr>
              <a:t>univ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2913</Words>
  <Application>Microsoft Office PowerPoint</Application>
  <PresentationFormat>On-screen Show (4:3)</PresentationFormat>
  <Paragraphs>581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Office Theme</vt:lpstr>
      <vt:lpstr>Example</vt:lpstr>
      <vt:lpstr>1_Example</vt:lpstr>
      <vt:lpstr>10_Default Design</vt:lpstr>
      <vt:lpstr>2_Example</vt:lpstr>
      <vt:lpstr>3_Example</vt:lpstr>
      <vt:lpstr>12_Default Design</vt:lpstr>
      <vt:lpstr>1_Office Theme</vt:lpstr>
      <vt:lpstr>Equation</vt:lpstr>
      <vt:lpstr>Chapter 17</vt:lpstr>
      <vt:lpstr>Slide 2</vt:lpstr>
      <vt:lpstr>Slide 3</vt:lpstr>
      <vt:lpstr>Slide 4</vt:lpstr>
      <vt:lpstr>Chapter 17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Liquid ↔ Gas</vt:lpstr>
      <vt:lpstr>Slide 40</vt:lpstr>
      <vt:lpstr>Slide 41</vt:lpstr>
      <vt:lpstr>Slide 42</vt:lpstr>
      <vt:lpstr>Slide 43</vt:lpstr>
      <vt:lpstr>Slide 44</vt:lpstr>
      <vt:lpstr>Chapter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109</cp:revision>
  <dcterms:created xsi:type="dcterms:W3CDTF">2006-08-16T00:00:00Z</dcterms:created>
  <dcterms:modified xsi:type="dcterms:W3CDTF">2015-04-24T18:05:38Z</dcterms:modified>
</cp:coreProperties>
</file>